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8" r:id="rId4"/>
    <p:sldId id="257" r:id="rId5"/>
    <p:sldId id="263" r:id="rId6"/>
    <p:sldId id="269" r:id="rId7"/>
    <p:sldId id="264" r:id="rId8"/>
    <p:sldId id="270" r:id="rId9"/>
    <p:sldId id="271" r:id="rId10"/>
    <p:sldId id="266" r:id="rId11"/>
    <p:sldId id="268" r:id="rId12"/>
    <p:sldId id="274" r:id="rId13"/>
    <p:sldId id="261" r:id="rId14"/>
    <p:sldId id="282" r:id="rId15"/>
    <p:sldId id="276" r:id="rId16"/>
    <p:sldId id="277" r:id="rId17"/>
    <p:sldId id="278" r:id="rId18"/>
    <p:sldId id="279" r:id="rId19"/>
    <p:sldId id="280" r:id="rId20"/>
    <p:sldId id="281" r:id="rId21"/>
    <p:sldId id="260" r:id="rId22"/>
    <p:sldId id="262" r:id="rId23"/>
    <p:sldId id="265" r:id="rId24"/>
    <p:sldId id="272" r:id="rId25"/>
    <p:sldId id="283" r:id="rId26"/>
  </p:sldIdLst>
  <p:sldSz cx="12192000" cy="6858000"/>
  <p:notesSz cx="7045325" cy="9345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Betker" initials="MB" lastIdx="1" clrIdx="0">
    <p:extLst>
      <p:ext uri="{19B8F6BF-5375-455C-9EA6-DF929625EA0E}">
        <p15:presenceInfo xmlns:p15="http://schemas.microsoft.com/office/powerpoint/2012/main" userId="S::MBetker@cityofisanti.us::58e8c2ff-6269-4844-a07b-775e2f70a2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164" d="100"/>
          <a:sy n="164" d="100"/>
        </p:scale>
        <p:origin x="176" y="1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'TAX LEVY-RATE DATA'!$A$31</c:f>
              <c:strCache>
                <c:ptCount val="1"/>
                <c:pt idx="0">
                  <c:v>TOTAL LEVY</c:v>
                </c:pt>
              </c:strCache>
            </c:strRef>
          </c:tx>
          <c:spPr>
            <a:solidFill>
              <a:schemeClr val="accent1"/>
            </a:solidFill>
            <a:ln>
              <a:noFill/>
            </a:ln>
            <a:effectLst/>
            <a:sp3d/>
          </c:spPr>
          <c:invertIfNegative val="0"/>
          <c:cat>
            <c:numRef>
              <c:f>'TAX LEVY-RATE DATA'!$J$1:$Y$1</c:f>
              <c:numCache>
                <c:formatCode>General</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'TAX LEVY-RATE DATA'!$J$31:$Y$31</c:f>
              <c:numCache>
                <c:formatCode>#,##0</c:formatCode>
                <c:ptCount val="16"/>
                <c:pt idx="0">
                  <c:v>2166662</c:v>
                </c:pt>
                <c:pt idx="1">
                  <c:v>1949996</c:v>
                </c:pt>
                <c:pt idx="2">
                  <c:v>1742703</c:v>
                </c:pt>
                <c:pt idx="3">
                  <c:v>1792884</c:v>
                </c:pt>
                <c:pt idx="4">
                  <c:v>1792884</c:v>
                </c:pt>
                <c:pt idx="5">
                  <c:v>1957507</c:v>
                </c:pt>
                <c:pt idx="6">
                  <c:v>2540561</c:v>
                </c:pt>
                <c:pt idx="7">
                  <c:v>2587561</c:v>
                </c:pt>
                <c:pt idx="8">
                  <c:v>2759731</c:v>
                </c:pt>
                <c:pt idx="9">
                  <c:v>2414590.87139</c:v>
                </c:pt>
                <c:pt idx="10">
                  <c:v>2721006</c:v>
                </c:pt>
                <c:pt idx="11">
                  <c:v>2987163</c:v>
                </c:pt>
                <c:pt idx="12">
                  <c:v>3281851</c:v>
                </c:pt>
                <c:pt idx="13">
                  <c:v>3684954</c:v>
                </c:pt>
                <c:pt idx="14">
                  <c:v>3544571.3615000001</c:v>
                </c:pt>
                <c:pt idx="15">
                  <c:v>3682141.3391999998</c:v>
                </c:pt>
              </c:numCache>
            </c:numRef>
          </c:val>
          <c:extLst>
            <c:ext xmlns:c16="http://schemas.microsoft.com/office/drawing/2014/chart" uri="{C3380CC4-5D6E-409C-BE32-E72D297353CC}">
              <c16:uniqueId val="{00000000-BABE-465C-AAF2-43167D66A03D}"/>
            </c:ext>
          </c:extLst>
        </c:ser>
        <c:dLbls>
          <c:showLegendKey val="0"/>
          <c:showVal val="0"/>
          <c:showCatName val="0"/>
          <c:showSerName val="0"/>
          <c:showPercent val="0"/>
          <c:showBubbleSize val="0"/>
        </c:dLbls>
        <c:gapWidth val="150"/>
        <c:shape val="box"/>
        <c:axId val="786280464"/>
        <c:axId val="786278896"/>
        <c:axId val="0"/>
      </c:bar3DChart>
      <c:catAx>
        <c:axId val="7862804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786278896"/>
        <c:crosses val="autoZero"/>
        <c:auto val="1"/>
        <c:lblAlgn val="ctr"/>
        <c:lblOffset val="100"/>
        <c:noMultiLvlLbl val="0"/>
      </c:catAx>
      <c:valAx>
        <c:axId val="786278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crossAx val="7862804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'TAX LEVY-RATE DATA'!$A$36</c:f>
              <c:strCache>
                <c:ptCount val="1"/>
                <c:pt idx="0">
                  <c:v>TAX RATE</c:v>
                </c:pt>
              </c:strCache>
            </c:strRef>
          </c:tx>
          <c:spPr>
            <a:solidFill>
              <a:schemeClr val="accent1"/>
            </a:solidFill>
            <a:ln>
              <a:noFill/>
            </a:ln>
            <a:effectLst/>
            <a:sp3d/>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'TAX LEVY-RATE DATA'!$J$1:$Y$1</c:f>
              <c:numCache>
                <c:formatCode>General</c:formatCode>
                <c:ptCount val="16"/>
                <c:pt idx="0">
                  <c:v>2010</c:v>
                </c:pt>
                <c:pt idx="1">
                  <c:v>2011</c:v>
                </c:pt>
                <c:pt idx="2">
                  <c:v>2012</c:v>
                </c:pt>
                <c:pt idx="3">
                  <c:v>2013</c:v>
                </c:pt>
                <c:pt idx="4">
                  <c:v>2014</c:v>
                </c:pt>
                <c:pt idx="5">
                  <c:v>2015</c:v>
                </c:pt>
                <c:pt idx="6">
                  <c:v>2016</c:v>
                </c:pt>
                <c:pt idx="7">
                  <c:v>2017</c:v>
                </c:pt>
                <c:pt idx="8">
                  <c:v>2018</c:v>
                </c:pt>
                <c:pt idx="9">
                  <c:v>2019</c:v>
                </c:pt>
                <c:pt idx="10">
                  <c:v>2020</c:v>
                </c:pt>
                <c:pt idx="11">
                  <c:v>2021</c:v>
                </c:pt>
                <c:pt idx="12">
                  <c:v>2022</c:v>
                </c:pt>
                <c:pt idx="13">
                  <c:v>2023</c:v>
                </c:pt>
                <c:pt idx="14">
                  <c:v>2024</c:v>
                </c:pt>
                <c:pt idx="15">
                  <c:v>2025</c:v>
                </c:pt>
              </c:numCache>
            </c:numRef>
          </c:cat>
          <c:val>
            <c:numRef>
              <c:f>'TAX LEVY-RATE DATA'!$J$36:$Y$36</c:f>
              <c:numCache>
                <c:formatCode>0.000%</c:formatCode>
                <c:ptCount val="16"/>
                <c:pt idx="0">
                  <c:v>0.55872894221294789</c:v>
                </c:pt>
                <c:pt idx="1">
                  <c:v>0.56371772311920976</c:v>
                </c:pt>
                <c:pt idx="2">
                  <c:v>0.65522983574728111</c:v>
                </c:pt>
                <c:pt idx="3">
                  <c:v>0.67254301477814771</c:v>
                </c:pt>
                <c:pt idx="4">
                  <c:v>0.72361052140459747</c:v>
                </c:pt>
                <c:pt idx="5">
                  <c:v>0.74788596413140285</c:v>
                </c:pt>
                <c:pt idx="6">
                  <c:v>0.85301069788399331</c:v>
                </c:pt>
                <c:pt idx="7">
                  <c:v>0.85933420853282982</c:v>
                </c:pt>
                <c:pt idx="8">
                  <c:v>0.79598524745584376</c:v>
                </c:pt>
                <c:pt idx="9">
                  <c:v>0.61817688368906498</c:v>
                </c:pt>
                <c:pt idx="10">
                  <c:v>0.61179706729280736</c:v>
                </c:pt>
                <c:pt idx="11">
                  <c:v>0.60399268535416872</c:v>
                </c:pt>
                <c:pt idx="12">
                  <c:v>0.59012331116284567</c:v>
                </c:pt>
                <c:pt idx="13">
                  <c:v>0.52681673625452219</c:v>
                </c:pt>
                <c:pt idx="14">
                  <c:v>0.44798491481330432</c:v>
                </c:pt>
                <c:pt idx="15">
                  <c:v>0.44793964058907276</c:v>
                </c:pt>
              </c:numCache>
            </c:numRef>
          </c:val>
          <c:extLst>
            <c:ext xmlns:c16="http://schemas.microsoft.com/office/drawing/2014/chart" uri="{C3380CC4-5D6E-409C-BE32-E72D297353CC}">
              <c16:uniqueId val="{00000000-F34C-4F48-8D16-31B7F77EFEFD}"/>
            </c:ext>
          </c:extLst>
        </c:ser>
        <c:dLbls>
          <c:showLegendKey val="0"/>
          <c:showVal val="0"/>
          <c:showCatName val="0"/>
          <c:showSerName val="0"/>
          <c:showPercent val="0"/>
          <c:showBubbleSize val="0"/>
        </c:dLbls>
        <c:gapWidth val="150"/>
        <c:shape val="box"/>
        <c:axId val="786279680"/>
        <c:axId val="786281248"/>
        <c:axId val="0"/>
      </c:bar3DChart>
      <c:catAx>
        <c:axId val="7862796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786281248"/>
        <c:crosses val="autoZero"/>
        <c:auto val="1"/>
        <c:lblAlgn val="ctr"/>
        <c:lblOffset val="100"/>
        <c:noMultiLvlLbl val="0"/>
      </c:catAx>
      <c:valAx>
        <c:axId val="786281248"/>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1" i="0" u="none" strike="noStrike" kern="1200" baseline="0">
                <a:solidFill>
                  <a:schemeClr val="tx1">
                    <a:lumMod val="65000"/>
                    <a:lumOff val="35000"/>
                  </a:schemeClr>
                </a:solidFill>
                <a:latin typeface="+mn-lt"/>
                <a:ea typeface="+mn-ea"/>
                <a:cs typeface="+mn-cs"/>
              </a:defRPr>
            </a:pPr>
            <a:endParaRPr lang="en-US"/>
          </a:p>
        </c:txPr>
        <c:crossAx val="786279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783361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1494339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512874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3245381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407277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775370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395461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2554202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1766798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2492025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123963-5E48-46B5-AC0A-76436227CADF}" type="datetimeFigureOut">
              <a:rPr lang="en-US" smtClean="0"/>
              <a:t>12/2/2024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1639992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23963-5E48-46B5-AC0A-76436227CADF}" type="datetimeFigureOut">
              <a:rPr lang="en-US" smtClean="0"/>
              <a:t>12/2/2024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084A4-5E0B-460D-BDD2-BD0A62E21177}" type="slidenum">
              <a:rPr lang="en-US" smtClean="0"/>
              <a:t>‹#›</a:t>
            </a:fld>
            <a:endParaRPr lang="en-US" dirty="0"/>
          </a:p>
        </p:txBody>
      </p:sp>
    </p:spTree>
    <p:extLst>
      <p:ext uri="{BB962C8B-B14F-4D97-AF65-F5344CB8AC3E}">
        <p14:creationId xmlns:p14="http://schemas.microsoft.com/office/powerpoint/2010/main" val="3786819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a:latin typeface="Times New Roman" panose="02020603050405020304" pitchFamily="18" charset="0"/>
                <a:cs typeface="Times New Roman" panose="02020603050405020304" pitchFamily="18" charset="0"/>
              </a:rPr>
              <a:t>2025 Final Budget &amp; Levy Adoption</a:t>
            </a:r>
          </a:p>
        </p:txBody>
      </p:sp>
      <p:sp>
        <p:nvSpPr>
          <p:cNvPr id="3" name="Subtitle 2"/>
          <p:cNvSpPr>
            <a:spLocks noGrp="1"/>
          </p:cNvSpPr>
          <p:nvPr>
            <p:ph type="subTitle" idx="1"/>
          </p:nvPr>
        </p:nvSpPr>
        <p:spPr/>
        <p:txBody>
          <a:bodyPr>
            <a:normAutofit/>
          </a:bodyPr>
          <a:lstStyle/>
          <a:p>
            <a:r>
              <a:rPr lang="en-US" sz="3600" b="1" dirty="0">
                <a:latin typeface="Times New Roman" panose="02020603050405020304" pitchFamily="18" charset="0"/>
                <a:cs typeface="Times New Roman" panose="02020603050405020304" pitchFamily="18" charset="0"/>
              </a:rPr>
              <a:t>December 3</a:t>
            </a:r>
            <a:r>
              <a:rPr lang="en-US" sz="3600" b="1" baseline="30000" dirty="0">
                <a:latin typeface="Times New Roman" panose="02020603050405020304" pitchFamily="18" charset="0"/>
                <a:cs typeface="Times New Roman" panose="02020603050405020304" pitchFamily="18" charset="0"/>
              </a:rPr>
              <a:t>rd</a:t>
            </a:r>
            <a:r>
              <a:rPr lang="en-US" sz="3600" b="1" dirty="0">
                <a:latin typeface="Times New Roman" panose="02020603050405020304" pitchFamily="18" charset="0"/>
                <a:cs typeface="Times New Roman" panose="02020603050405020304" pitchFamily="18" charset="0"/>
              </a:rPr>
              <a:t> 2024</a:t>
            </a:r>
          </a:p>
        </p:txBody>
      </p:sp>
    </p:spTree>
    <p:extLst>
      <p:ext uri="{BB962C8B-B14F-4D97-AF65-F5344CB8AC3E}">
        <p14:creationId xmlns:p14="http://schemas.microsoft.com/office/powerpoint/2010/main" val="1784352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Fiscal Management</a:t>
            </a:r>
          </a:p>
        </p:txBody>
      </p:sp>
      <p:sp>
        <p:nvSpPr>
          <p:cNvPr id="3" name="Content Placeholder 2"/>
          <p:cNvSpPr>
            <a:spLocks noGrp="1"/>
          </p:cNvSpPr>
          <p:nvPr>
            <p:ph idx="1"/>
          </p:nvPr>
        </p:nvSpPr>
        <p:spPr>
          <a:xfrm>
            <a:off x="838200" y="1448474"/>
            <a:ext cx="10515600" cy="5316468"/>
          </a:xfrm>
        </p:spPr>
        <p:txBody>
          <a:bodyPr>
            <a:normAutofit/>
          </a:bodyPr>
          <a:lstStyle/>
          <a:p>
            <a:r>
              <a:rPr lang="en-US" dirty="0">
                <a:latin typeface="Times New Roman" panose="02020603050405020304" pitchFamily="18" charset="0"/>
                <a:cs typeface="Times New Roman" panose="02020603050405020304" pitchFamily="18" charset="0"/>
              </a:rPr>
              <a:t>Small &amp; Steady Increases/Decreases in Levy/Tax Rate Over Time</a:t>
            </a:r>
          </a:p>
          <a:p>
            <a:r>
              <a:rPr lang="en-US" sz="2000" dirty="0">
                <a:latin typeface="Times New Roman" panose="02020603050405020304" pitchFamily="18" charset="0"/>
                <a:cs typeface="Times New Roman" panose="02020603050405020304" pitchFamily="18" charset="0"/>
              </a:rPr>
              <a:t>Manage Components of Municipal Budget</a:t>
            </a:r>
          </a:p>
          <a:p>
            <a:pPr lvl="1"/>
            <a:r>
              <a:rPr lang="en-US" sz="1600" u="sng" dirty="0">
                <a:latin typeface="Times New Roman" panose="02020603050405020304" pitchFamily="18" charset="0"/>
                <a:cs typeface="Times New Roman" panose="02020603050405020304" pitchFamily="18" charset="0"/>
              </a:rPr>
              <a:t>Operating Rev/Exp</a:t>
            </a:r>
          </a:p>
          <a:p>
            <a:pPr lvl="2"/>
            <a:r>
              <a:rPr lang="en-US" sz="1400" dirty="0">
                <a:latin typeface="Times New Roman" panose="02020603050405020304" pitchFamily="18" charset="0"/>
                <a:cs typeface="Times New Roman" panose="02020603050405020304" pitchFamily="18" charset="0"/>
              </a:rPr>
              <a:t>Staffing, PRC Programming, Road Maint., Snow Removal, Police Presence/Patrols, Fire Protection</a:t>
            </a:r>
          </a:p>
          <a:p>
            <a:pPr marL="914400" lvl="2" indent="0">
              <a:buNone/>
            </a:pPr>
            <a:endParaRPr lang="en-US" sz="1200" dirty="0">
              <a:latin typeface="Times New Roman" panose="02020603050405020304" pitchFamily="18" charset="0"/>
              <a:cs typeface="Times New Roman" panose="02020603050405020304" pitchFamily="18" charset="0"/>
            </a:endParaRPr>
          </a:p>
          <a:p>
            <a:pPr marL="687388" lvl="2" indent="-225425"/>
            <a:r>
              <a:rPr lang="en-US" sz="1600" u="sng" dirty="0">
                <a:latin typeface="Times New Roman" panose="02020603050405020304" pitchFamily="18" charset="0"/>
                <a:cs typeface="Times New Roman" panose="02020603050405020304" pitchFamily="18" charset="0"/>
              </a:rPr>
              <a:t>Capital Projects</a:t>
            </a:r>
          </a:p>
          <a:p>
            <a:pPr marL="1144588" lvl="3" indent="-225425"/>
            <a:r>
              <a:rPr lang="en-US" sz="1400" dirty="0">
                <a:latin typeface="Times New Roman" panose="02020603050405020304" pitchFamily="18" charset="0"/>
                <a:cs typeface="Times New Roman" panose="02020603050405020304" pitchFamily="18" charset="0"/>
              </a:rPr>
              <a:t>Identify and fund on consistent annual basis.  Expenditures will vary annually but revenue collection should be consistent and predictable</a:t>
            </a:r>
          </a:p>
          <a:p>
            <a:pPr marL="1144588" lvl="3" indent="-225425"/>
            <a:r>
              <a:rPr lang="en-US" sz="1400" dirty="0">
                <a:latin typeface="Times New Roman" panose="02020603050405020304" pitchFamily="18" charset="0"/>
                <a:cs typeface="Times New Roman" panose="02020603050405020304" pitchFamily="18" charset="0"/>
              </a:rPr>
              <a:t>2025-2031 is scheduled for 7.55 million in expenses.  2025-2031 levy for street projects expected to be 3.23 million.</a:t>
            </a:r>
          </a:p>
          <a:p>
            <a:pPr marL="1144588" lvl="3" indent="-225425"/>
            <a:r>
              <a:rPr lang="en-US" sz="1400" dirty="0">
                <a:latin typeface="Times New Roman" panose="02020603050405020304" pitchFamily="18" charset="0"/>
                <a:cs typeface="Times New Roman" panose="02020603050405020304" pitchFamily="18" charset="0"/>
              </a:rPr>
              <a:t>Avoid issuing bonds (debt) whenever possible.  Borrowing 1 million costs roughly 250k in interest and issuance costs, at the lowest historical Muni rates.  Currently the cost is closer to 350k.</a:t>
            </a:r>
          </a:p>
          <a:p>
            <a:pPr marL="919163" lvl="3" indent="0">
              <a:buNone/>
            </a:pPr>
            <a:endParaRPr lang="en-US" sz="1200" dirty="0">
              <a:latin typeface="Times New Roman" panose="02020603050405020304" pitchFamily="18" charset="0"/>
              <a:cs typeface="Times New Roman" panose="02020603050405020304" pitchFamily="18" charset="0"/>
            </a:endParaRPr>
          </a:p>
          <a:p>
            <a:pPr marL="633413" lvl="3" indent="-171450"/>
            <a:r>
              <a:rPr lang="en-US" sz="1600" u="sng" dirty="0">
                <a:latin typeface="Times New Roman" panose="02020603050405020304" pitchFamily="18" charset="0"/>
                <a:cs typeface="Times New Roman" panose="02020603050405020304" pitchFamily="18" charset="0"/>
              </a:rPr>
              <a:t>Capital Maintenance/Replacement</a:t>
            </a:r>
          </a:p>
          <a:p>
            <a:pPr marL="1090613" lvl="4" indent="-171450"/>
            <a:r>
              <a:rPr lang="en-US" sz="1400" dirty="0">
                <a:latin typeface="Times New Roman" panose="02020603050405020304" pitchFamily="18" charset="0"/>
                <a:cs typeface="Times New Roman" panose="02020603050405020304" pitchFamily="18" charset="0"/>
              </a:rPr>
              <a:t>Identify and fund on consistent annual basis.  Expenditures will vary annually but revenue collection should be consistent and predictable</a:t>
            </a:r>
          </a:p>
          <a:p>
            <a:pPr marL="1090613" lvl="4" indent="-171450"/>
            <a:r>
              <a:rPr lang="en-US" sz="1400" dirty="0">
                <a:latin typeface="Times New Roman" panose="02020603050405020304" pitchFamily="18" charset="0"/>
                <a:cs typeface="Times New Roman" panose="02020603050405020304" pitchFamily="18" charset="0"/>
              </a:rPr>
              <a:t>2028 is scheduled for 818k in expenses.  2028 levy for Capital Maint/Replacement is expected to be 426k</a:t>
            </a:r>
          </a:p>
          <a:p>
            <a:pPr marL="1090613" lvl="4" indent="-171450"/>
            <a:r>
              <a:rPr lang="en-US" sz="1400" dirty="0">
                <a:latin typeface="Times New Roman" panose="02020603050405020304" pitchFamily="18" charset="0"/>
                <a:cs typeface="Times New Roman" panose="02020603050405020304" pitchFamily="18" charset="0"/>
              </a:rPr>
              <a:t>20-year plan should include ALL maintenance and replacement items.  From squad cars and plow trucks to tuck pointing brickwork.</a:t>
            </a:r>
          </a:p>
          <a:p>
            <a:pPr marL="1090613" lvl="4" indent="-171450"/>
            <a:r>
              <a:rPr lang="en-US" sz="1400" dirty="0">
                <a:latin typeface="Times New Roman" panose="02020603050405020304" pitchFamily="18" charset="0"/>
                <a:cs typeface="Times New Roman" panose="02020603050405020304" pitchFamily="18" charset="0"/>
              </a:rPr>
              <a:t>Review annually and only replace when needed.  If equipment performs beyond expected useful life, move scheduled expense to following year and reevaluate.</a:t>
            </a:r>
          </a:p>
          <a:p>
            <a:pPr marL="633413" lvl="2" indent="-171450"/>
            <a:endParaRPr lang="en-US" sz="12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327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Considerations in Setting Levy</a:t>
            </a:r>
          </a:p>
        </p:txBody>
      </p:sp>
      <p:sp>
        <p:nvSpPr>
          <p:cNvPr id="3" name="Content Placeholder 2"/>
          <p:cNvSpPr>
            <a:spLocks noGrp="1"/>
          </p:cNvSpPr>
          <p:nvPr>
            <p:ph idx="1"/>
          </p:nvPr>
        </p:nvSpPr>
        <p:spPr/>
        <p:txBody>
          <a:bodyPr/>
          <a:lstStyle/>
          <a:p>
            <a:r>
              <a:rPr lang="en-US" dirty="0"/>
              <a:t>Capital Project Funding</a:t>
            </a:r>
          </a:p>
          <a:p>
            <a:pPr lvl="1"/>
            <a:r>
              <a:rPr lang="en-US" dirty="0"/>
              <a:t>Next 6 years of street projects identified in 2010 to begin in 2012</a:t>
            </a:r>
          </a:p>
          <a:p>
            <a:pPr lvl="1"/>
            <a:endParaRPr lang="en-US" dirty="0"/>
          </a:p>
          <a:p>
            <a:pPr marL="0" lvl="1" indent="227013"/>
            <a:r>
              <a:rPr lang="en-US" sz="2800" dirty="0"/>
              <a:t>Capital Maintenance/Replacement Funding</a:t>
            </a:r>
          </a:p>
          <a:p>
            <a:pPr marL="457200" lvl="2" indent="227013"/>
            <a:r>
              <a:rPr lang="en-US" sz="2400" dirty="0"/>
              <a:t>20-year cash flow analysis is presented, 35-40 years is monitored.</a:t>
            </a:r>
          </a:p>
          <a:p>
            <a:pPr marL="457200" lvl="2" indent="227013"/>
            <a:endParaRPr lang="en-US" sz="2400" dirty="0"/>
          </a:p>
          <a:p>
            <a:pPr marL="227013" lvl="2" indent="-227013"/>
            <a:r>
              <a:rPr lang="en-US" sz="2800" dirty="0"/>
              <a:t>Fund</a:t>
            </a:r>
            <a:r>
              <a:rPr lang="en-US" sz="2400" dirty="0"/>
              <a:t> </a:t>
            </a:r>
            <a:r>
              <a:rPr lang="en-US" sz="2800" dirty="0"/>
              <a:t>Balance</a:t>
            </a:r>
            <a:r>
              <a:rPr lang="en-US" sz="2400" dirty="0"/>
              <a:t> – </a:t>
            </a:r>
            <a:r>
              <a:rPr lang="en-US" sz="2800" dirty="0"/>
              <a:t>General Fund</a:t>
            </a:r>
          </a:p>
          <a:p>
            <a:pPr marL="684213" lvl="3" indent="-227013"/>
            <a:r>
              <a:rPr lang="en-US" sz="2400" dirty="0"/>
              <a:t>26k annual repayment to Liquor Fund for 2018 Improvements, 10 year repayment ends in 2029 budget year</a:t>
            </a:r>
          </a:p>
        </p:txBody>
      </p:sp>
    </p:spTree>
    <p:extLst>
      <p:ext uri="{BB962C8B-B14F-4D97-AF65-F5344CB8AC3E}">
        <p14:creationId xmlns:p14="http://schemas.microsoft.com/office/powerpoint/2010/main" val="2801437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Proposed Levy</a:t>
            </a:r>
          </a:p>
        </p:txBody>
      </p:sp>
      <p:graphicFrame>
        <p:nvGraphicFramePr>
          <p:cNvPr id="5" name="Content Placeholder 4">
            <a:extLst>
              <a:ext uri="{FF2B5EF4-FFF2-40B4-BE49-F238E27FC236}">
                <a16:creationId xmlns:a16="http://schemas.microsoft.com/office/drawing/2014/main" id="{AB97A6D3-2760-41A0-AFC6-9B994A338D08}"/>
              </a:ext>
            </a:extLst>
          </p:cNvPr>
          <p:cNvGraphicFramePr>
            <a:graphicFrameLocks noGrp="1"/>
          </p:cNvGraphicFramePr>
          <p:nvPr>
            <p:ph idx="1"/>
            <p:extLst>
              <p:ext uri="{D42A27DB-BD31-4B8C-83A1-F6EECF244321}">
                <p14:modId xmlns:p14="http://schemas.microsoft.com/office/powerpoint/2010/main" val="2249606706"/>
              </p:ext>
            </p:extLst>
          </p:nvPr>
        </p:nvGraphicFramePr>
        <p:xfrm>
          <a:off x="1228241" y="1456840"/>
          <a:ext cx="9453965" cy="3380165"/>
        </p:xfrm>
        <a:graphic>
          <a:graphicData uri="http://schemas.openxmlformats.org/drawingml/2006/table">
            <a:tbl>
              <a:tblPr/>
              <a:tblGrid>
                <a:gridCol w="3915401">
                  <a:extLst>
                    <a:ext uri="{9D8B030D-6E8A-4147-A177-3AD203B41FA5}">
                      <a16:colId xmlns:a16="http://schemas.microsoft.com/office/drawing/2014/main" val="2887419872"/>
                    </a:ext>
                  </a:extLst>
                </a:gridCol>
                <a:gridCol w="1666697">
                  <a:extLst>
                    <a:ext uri="{9D8B030D-6E8A-4147-A177-3AD203B41FA5}">
                      <a16:colId xmlns:a16="http://schemas.microsoft.com/office/drawing/2014/main" val="2644260572"/>
                    </a:ext>
                  </a:extLst>
                </a:gridCol>
                <a:gridCol w="1666697">
                  <a:extLst>
                    <a:ext uri="{9D8B030D-6E8A-4147-A177-3AD203B41FA5}">
                      <a16:colId xmlns:a16="http://schemas.microsoft.com/office/drawing/2014/main" val="3203514578"/>
                    </a:ext>
                  </a:extLst>
                </a:gridCol>
                <a:gridCol w="1102585">
                  <a:extLst>
                    <a:ext uri="{9D8B030D-6E8A-4147-A177-3AD203B41FA5}">
                      <a16:colId xmlns:a16="http://schemas.microsoft.com/office/drawing/2014/main" val="2981388063"/>
                    </a:ext>
                  </a:extLst>
                </a:gridCol>
                <a:gridCol w="1102585">
                  <a:extLst>
                    <a:ext uri="{9D8B030D-6E8A-4147-A177-3AD203B41FA5}">
                      <a16:colId xmlns:a16="http://schemas.microsoft.com/office/drawing/2014/main" val="1948428903"/>
                    </a:ext>
                  </a:extLst>
                </a:gridCol>
              </a:tblGrid>
              <a:tr h="394502">
                <a:tc>
                  <a:txBody>
                    <a:bodyPr/>
                    <a:lstStyle/>
                    <a:p>
                      <a:pPr algn="l" fontAlgn="b"/>
                      <a:r>
                        <a:rPr lang="en-US" sz="1100" b="1" i="0" u="none" strike="noStrike">
                          <a:solidFill>
                            <a:srgbClr val="000000"/>
                          </a:solidFill>
                          <a:effectLst/>
                          <a:latin typeface="Calibri" panose="020F0502020204030204" pitchFamily="34" charset="0"/>
                        </a:rPr>
                        <a:t>LEVY</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2025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2024</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ctr" fontAlgn="b"/>
                      <a:r>
                        <a:rPr lang="en-US" sz="1100" b="1" i="0" u="none" strike="noStrike">
                          <a:solidFill>
                            <a:srgbClr val="000000"/>
                          </a:solidFill>
                          <a:effectLst/>
                          <a:latin typeface="Calibri" panose="020F0502020204030204" pitchFamily="34" charset="0"/>
                        </a:rPr>
                        <a:t>CHANGE FROM PRIOR</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502208679"/>
                  </a:ext>
                </a:extLst>
              </a:tr>
              <a:tr h="394502">
                <a:tc>
                  <a:txBody>
                    <a:bodyPr/>
                    <a:lstStyle/>
                    <a:p>
                      <a:pPr algn="l" fontAlgn="b"/>
                      <a:r>
                        <a:rPr lang="en-US" sz="1100" b="1" i="0" u="none" strike="noStrike">
                          <a:solidFill>
                            <a:srgbClr val="000000"/>
                          </a:solidFill>
                          <a:effectLst/>
                          <a:latin typeface="Calibri" panose="020F0502020204030204" pitchFamily="34" charset="0"/>
                        </a:rPr>
                        <a:t>GENERAL FUND LEVY (101)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 $  2,530,397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anose="020F0502020204030204" pitchFamily="34" charset="0"/>
                        </a:rPr>
                        <a:t> $  2,502,342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anose="020F0502020204030204" pitchFamily="34" charset="0"/>
                        </a:rPr>
                        <a:t>1.12%</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1" i="0" u="none" strike="noStrike">
                          <a:solidFill>
                            <a:srgbClr val="000000"/>
                          </a:solidFill>
                          <a:effectLst/>
                          <a:latin typeface="Calibri" panose="020F0502020204030204" pitchFamily="34" charset="0"/>
                        </a:rPr>
                        <a:t> $        28,055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476636630"/>
                  </a:ext>
                </a:extLst>
              </a:tr>
              <a:tr h="394502">
                <a:tc>
                  <a:txBody>
                    <a:bodyPr/>
                    <a:lstStyle/>
                    <a:p>
                      <a:pPr algn="l" fontAlgn="b"/>
                      <a:r>
                        <a:rPr lang="en-US" sz="1100" b="1" i="0" u="none" strike="noStrike">
                          <a:solidFill>
                            <a:srgbClr val="000000"/>
                          </a:solidFill>
                          <a:effectLst/>
                          <a:latin typeface="Calibri" panose="020F0502020204030204" pitchFamily="34" charset="0"/>
                        </a:rPr>
                        <a:t>CAPITAL MAINT. LEVY (920)</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 $      390,000 </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360,000 </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8.33%</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30,000 </a:t>
                      </a:r>
                    </a:p>
                  </a:txBody>
                  <a:tcPr marL="0" marR="0" marT="0" marB="0" anchor="b">
                    <a:lnL>
                      <a:noFill/>
                    </a:lnL>
                    <a:lnR>
                      <a:noFill/>
                    </a:lnR>
                    <a:lnT>
                      <a:noFill/>
                    </a:lnT>
                    <a:lnB>
                      <a:noFill/>
                    </a:lnB>
                  </a:tcPr>
                </a:tc>
                <a:extLst>
                  <a:ext uri="{0D108BD9-81ED-4DB2-BD59-A6C34878D82A}">
                    <a16:rowId xmlns:a16="http://schemas.microsoft.com/office/drawing/2014/main" val="3443887906"/>
                  </a:ext>
                </a:extLst>
              </a:tr>
              <a:tr h="394502">
                <a:tc>
                  <a:txBody>
                    <a:bodyPr/>
                    <a:lstStyle/>
                    <a:p>
                      <a:pPr algn="l" fontAlgn="b"/>
                      <a:r>
                        <a:rPr lang="en-US" sz="1100" b="1" i="0" u="none" strike="noStrike">
                          <a:solidFill>
                            <a:srgbClr val="000000"/>
                          </a:solidFill>
                          <a:effectLst/>
                          <a:latin typeface="Calibri" panose="020F0502020204030204" pitchFamily="34" charset="0"/>
                        </a:rPr>
                        <a:t>STREET CONST. LEVY (425)</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409,000 </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 $      319,000 </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28.21%</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90,000 </a:t>
                      </a:r>
                    </a:p>
                  </a:txBody>
                  <a:tcPr marL="0" marR="0" marT="0" marB="0" anchor="b">
                    <a:lnL>
                      <a:noFill/>
                    </a:lnL>
                    <a:lnR>
                      <a:noFill/>
                    </a:lnR>
                    <a:lnT>
                      <a:noFill/>
                    </a:lnT>
                    <a:lnB>
                      <a:noFill/>
                    </a:lnB>
                  </a:tcPr>
                </a:tc>
                <a:extLst>
                  <a:ext uri="{0D108BD9-81ED-4DB2-BD59-A6C34878D82A}">
                    <a16:rowId xmlns:a16="http://schemas.microsoft.com/office/drawing/2014/main" val="3259080763"/>
                  </a:ext>
                </a:extLst>
              </a:tr>
              <a:tr h="394502">
                <a:tc>
                  <a:txBody>
                    <a:bodyPr/>
                    <a:lstStyle/>
                    <a:p>
                      <a:pPr algn="l" fontAlgn="b"/>
                      <a:r>
                        <a:rPr lang="en-US" sz="1100" b="1" i="0" u="none" strike="noStrike" dirty="0">
                          <a:solidFill>
                            <a:srgbClr val="000000"/>
                          </a:solidFill>
                          <a:effectLst/>
                          <a:latin typeface="Calibri" panose="020F0502020204030204" pitchFamily="34" charset="0"/>
                        </a:rPr>
                        <a:t>EDA LEVY (108)</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137,491 </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 $      147,599 </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-6.85%</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(10,108)</a:t>
                      </a:r>
                    </a:p>
                  </a:txBody>
                  <a:tcPr marL="0" marR="0" marT="0" marB="0" anchor="b">
                    <a:lnL>
                      <a:noFill/>
                    </a:lnL>
                    <a:lnR>
                      <a:noFill/>
                    </a:lnR>
                    <a:lnT>
                      <a:noFill/>
                    </a:lnT>
                    <a:lnB>
                      <a:noFill/>
                    </a:lnB>
                  </a:tcPr>
                </a:tc>
                <a:extLst>
                  <a:ext uri="{0D108BD9-81ED-4DB2-BD59-A6C34878D82A}">
                    <a16:rowId xmlns:a16="http://schemas.microsoft.com/office/drawing/2014/main" val="2571752621"/>
                  </a:ext>
                </a:extLst>
              </a:tr>
              <a:tr h="394502">
                <a:tc>
                  <a:txBody>
                    <a:bodyPr/>
                    <a:lstStyle/>
                    <a:p>
                      <a:pPr algn="l" fontAlgn="b"/>
                      <a:r>
                        <a:rPr lang="en-US" sz="1100" b="1" i="0" u="none" strike="noStrike">
                          <a:solidFill>
                            <a:srgbClr val="000000"/>
                          </a:solidFill>
                          <a:effectLst/>
                          <a:latin typeface="Calibri" panose="020F0502020204030204" pitchFamily="34" charset="0"/>
                        </a:rPr>
                        <a:t>ABATEMENT LEVY (101)</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11,868 </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13,925 </a:t>
                      </a:r>
                    </a:p>
                  </a:txBody>
                  <a:tcPr marL="0" marR="0" marT="0" marB="0" anchor="b">
                    <a:lnL>
                      <a:noFill/>
                    </a:lnL>
                    <a:lnR>
                      <a:noFill/>
                    </a:lnR>
                    <a:lnT>
                      <a:noFill/>
                    </a:lnT>
                    <a:lnB>
                      <a:noFill/>
                    </a:lnB>
                  </a:tcPr>
                </a:tc>
                <a:tc>
                  <a:txBody>
                    <a:bodyPr/>
                    <a:lstStyle/>
                    <a:p>
                      <a:pPr algn="ctr" fontAlgn="b"/>
                      <a:r>
                        <a:rPr lang="en-US" sz="1100" b="1" i="0" u="none" strike="noStrike" dirty="0">
                          <a:solidFill>
                            <a:srgbClr val="000000"/>
                          </a:solidFill>
                          <a:effectLst/>
                          <a:latin typeface="Calibri" panose="020F0502020204030204" pitchFamily="34" charset="0"/>
                        </a:rPr>
                        <a:t>-14.77%</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(2,057)</a:t>
                      </a:r>
                    </a:p>
                  </a:txBody>
                  <a:tcPr marL="0" marR="0" marT="0" marB="0" anchor="b">
                    <a:lnL>
                      <a:noFill/>
                    </a:lnL>
                    <a:lnR>
                      <a:noFill/>
                    </a:lnR>
                    <a:lnT>
                      <a:noFill/>
                    </a:lnT>
                    <a:lnB>
                      <a:noFill/>
                    </a:lnB>
                  </a:tcPr>
                </a:tc>
                <a:extLst>
                  <a:ext uri="{0D108BD9-81ED-4DB2-BD59-A6C34878D82A}">
                    <a16:rowId xmlns:a16="http://schemas.microsoft.com/office/drawing/2014/main" val="3311007422"/>
                  </a:ext>
                </a:extLst>
              </a:tr>
              <a:tr h="394502">
                <a:tc>
                  <a:txBody>
                    <a:bodyPr/>
                    <a:lstStyle/>
                    <a:p>
                      <a:pPr algn="l" fontAlgn="b"/>
                      <a:r>
                        <a:rPr lang="en-US" sz="1100" b="1" i="0" u="none" strike="noStrike">
                          <a:solidFill>
                            <a:srgbClr val="000000"/>
                          </a:solidFill>
                          <a:effectLst/>
                          <a:latin typeface="Calibri" panose="020F0502020204030204" pitchFamily="34" charset="0"/>
                        </a:rPr>
                        <a:t>DEBT SERVICE LEVY</a:t>
                      </a:r>
                    </a:p>
                  </a:txBody>
                  <a:tcPr marL="0" marR="0" marT="0" marB="0" anchor="b">
                    <a:lnL>
                      <a:noFill/>
                    </a:lnL>
                    <a:lnR>
                      <a:noFill/>
                    </a:lnR>
                    <a:lnT>
                      <a:noFill/>
                    </a:lnT>
                    <a:lnB>
                      <a:noFill/>
                    </a:lnB>
                  </a:tcPr>
                </a:tc>
                <a:tc>
                  <a:txBody>
                    <a:bodyPr/>
                    <a:lstStyle/>
                    <a:p>
                      <a:pPr algn="ctr" fontAlgn="b"/>
                      <a:r>
                        <a:rPr lang="en-US" sz="1100" b="1" i="0" u="none" strike="noStrike">
                          <a:solidFill>
                            <a:srgbClr val="000000"/>
                          </a:solidFill>
                          <a:effectLst/>
                          <a:latin typeface="Calibri" panose="020F0502020204030204" pitchFamily="34" charset="0"/>
                        </a:rPr>
                        <a:t> $      203,385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      201,705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0.83%</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          1,680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2754608"/>
                  </a:ext>
                </a:extLst>
              </a:tr>
              <a:tr h="394502">
                <a:tc>
                  <a:txBody>
                    <a:bodyPr/>
                    <a:lstStyle/>
                    <a:p>
                      <a:pPr algn="l" fontAlgn="b"/>
                      <a:r>
                        <a:rPr lang="en-US" sz="1400" b="1" i="0" u="none" strike="noStrike">
                          <a:solidFill>
                            <a:srgbClr val="000000"/>
                          </a:solidFill>
                          <a:effectLst/>
                          <a:latin typeface="Calibri" panose="020F0502020204030204" pitchFamily="34" charset="0"/>
                        </a:rPr>
                        <a:t>TOTAL LEVY</a:t>
                      </a:r>
                    </a:p>
                  </a:txBody>
                  <a:tcPr marL="0" marR="0" marT="0" marB="0" anchor="b">
                    <a:lnL>
                      <a:noFill/>
                    </a:lnL>
                    <a:lnR>
                      <a:noFill/>
                    </a:lnR>
                    <a:lnT>
                      <a:noFill/>
                    </a:lnT>
                    <a:lnB>
                      <a:noFill/>
                    </a:lnB>
                  </a:tcPr>
                </a:tc>
                <a:tc>
                  <a:txBody>
                    <a:bodyPr/>
                    <a:lstStyle/>
                    <a:p>
                      <a:pPr algn="ctr" fontAlgn="b"/>
                      <a:r>
                        <a:rPr lang="en-US" sz="1400" b="1" i="0" u="none" strike="noStrike">
                          <a:solidFill>
                            <a:srgbClr val="000000"/>
                          </a:solidFill>
                          <a:effectLst/>
                          <a:latin typeface="Calibri" panose="020F0502020204030204" pitchFamily="34" charset="0"/>
                        </a:rPr>
                        <a:t> $  3,682,141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  3,544,571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3.88%</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effectLst/>
                          <a:latin typeface="Calibri" panose="020F0502020204030204" pitchFamily="34" charset="0"/>
                        </a:rPr>
                        <a:t> $     137,570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409134103"/>
                  </a:ext>
                </a:extLst>
              </a:tr>
              <a:tr h="224149">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1" i="0" u="none" strike="noStrike">
                        <a:solidFill>
                          <a:srgbClr val="000000"/>
                        </a:solidFill>
                        <a:effectLst/>
                        <a:latin typeface="Calibri" panose="020F050202020403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l" fontAlgn="b"/>
                      <a:endParaRPr lang="en-US" sz="1100" b="1" i="0" u="none" strike="noStrike" dirty="0">
                        <a:solidFill>
                          <a:srgbClr val="000000"/>
                        </a:solidFill>
                        <a:effectLst/>
                        <a:latin typeface="Calibri" panose="020F0502020204030204" pitchFamily="34" charset="0"/>
                      </a:endParaRP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984358568"/>
                  </a:ext>
                </a:extLst>
              </a:tr>
            </a:tbl>
          </a:graphicData>
        </a:graphic>
      </p:graphicFrame>
    </p:spTree>
    <p:extLst>
      <p:ext uri="{BB962C8B-B14F-4D97-AF65-F5344CB8AC3E}">
        <p14:creationId xmlns:p14="http://schemas.microsoft.com/office/powerpoint/2010/main" val="235867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9685"/>
            <a:ext cx="10515600" cy="810532"/>
          </a:xfrm>
        </p:spPr>
        <p:txBody>
          <a:bodyPr/>
          <a:lstStyle/>
          <a:p>
            <a:pPr algn="ctr"/>
            <a:r>
              <a:rPr lang="en-US" b="1" dirty="0">
                <a:latin typeface="Times New Roman" panose="02020603050405020304" pitchFamily="18" charset="0"/>
                <a:cs typeface="Times New Roman" panose="02020603050405020304" pitchFamily="18" charset="0"/>
              </a:rPr>
              <a:t>Levy History</a:t>
            </a:r>
          </a:p>
        </p:txBody>
      </p:sp>
      <p:graphicFrame>
        <p:nvGraphicFramePr>
          <p:cNvPr id="6" name="Content Placeholder 5">
            <a:extLst>
              <a:ext uri="{FF2B5EF4-FFF2-40B4-BE49-F238E27FC236}">
                <a16:creationId xmlns:a16="http://schemas.microsoft.com/office/drawing/2014/main" id="{00000000-0008-0000-0400-000006000000}"/>
              </a:ext>
            </a:extLst>
          </p:cNvPr>
          <p:cNvGraphicFramePr>
            <a:graphicFrameLocks noGrp="1"/>
          </p:cNvGraphicFramePr>
          <p:nvPr>
            <p:ph idx="1"/>
            <p:extLst>
              <p:ext uri="{D42A27DB-BD31-4B8C-83A1-F6EECF244321}">
                <p14:modId xmlns:p14="http://schemas.microsoft.com/office/powerpoint/2010/main" val="3318057439"/>
              </p:ext>
            </p:extLst>
          </p:nvPr>
        </p:nvGraphicFramePr>
        <p:xfrm>
          <a:off x="360335" y="1150217"/>
          <a:ext cx="11600481" cy="502674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36563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A4067A-7202-45EC-B87D-D55BA3C49602}"/>
              </a:ext>
            </a:extLst>
          </p:cNvPr>
          <p:cNvSpPr>
            <a:spLocks noGrp="1"/>
          </p:cNvSpPr>
          <p:nvPr>
            <p:ph type="ctrTitle"/>
          </p:nvPr>
        </p:nvSpPr>
        <p:spPr/>
        <p:txBody>
          <a:bodyPr/>
          <a:lstStyle/>
          <a:p>
            <a:r>
              <a:rPr lang="en-US" b="1" dirty="0"/>
              <a:t>Levy or Tax Rate?</a:t>
            </a:r>
          </a:p>
        </p:txBody>
      </p:sp>
    </p:spTree>
    <p:extLst>
      <p:ext uri="{BB962C8B-B14F-4D97-AF65-F5344CB8AC3E}">
        <p14:creationId xmlns:p14="http://schemas.microsoft.com/office/powerpoint/2010/main" val="36138227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A65FE-C2A6-4F3B-9A55-D90070B6B74E}"/>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ACTUAL 2022 DATA</a:t>
            </a:r>
            <a:endParaRPr lang="en-US" dirty="0"/>
          </a:p>
        </p:txBody>
      </p:sp>
      <p:graphicFrame>
        <p:nvGraphicFramePr>
          <p:cNvPr id="3" name="Table 4">
            <a:extLst>
              <a:ext uri="{FF2B5EF4-FFF2-40B4-BE49-F238E27FC236}">
                <a16:creationId xmlns:a16="http://schemas.microsoft.com/office/drawing/2014/main" id="{94135B7B-7656-498A-9CEC-6ECC7E9F19B9}"/>
              </a:ext>
            </a:extLst>
          </p:cNvPr>
          <p:cNvGraphicFramePr>
            <a:graphicFrameLocks/>
          </p:cNvGraphicFramePr>
          <p:nvPr>
            <p:extLst>
              <p:ext uri="{D42A27DB-BD31-4B8C-83A1-F6EECF244321}">
                <p14:modId xmlns:p14="http://schemas.microsoft.com/office/powerpoint/2010/main" val="2413126231"/>
              </p:ext>
            </p:extLst>
          </p:nvPr>
        </p:nvGraphicFramePr>
        <p:xfrm>
          <a:off x="838200" y="1825624"/>
          <a:ext cx="10515600" cy="42060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96845739"/>
                    </a:ext>
                  </a:extLst>
                </a:gridCol>
                <a:gridCol w="5257800">
                  <a:extLst>
                    <a:ext uri="{9D8B030D-6E8A-4147-A177-3AD203B41FA5}">
                      <a16:colId xmlns:a16="http://schemas.microsoft.com/office/drawing/2014/main" val="4266554343"/>
                    </a:ext>
                  </a:extLst>
                </a:gridCol>
              </a:tblGrid>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2530352651"/>
                  </a:ext>
                </a:extLst>
              </a:tr>
              <a:tr h="701010">
                <a:tc>
                  <a:txBody>
                    <a:bodyPr/>
                    <a:lstStyle/>
                    <a:p>
                      <a:pPr algn="ctr"/>
                      <a:r>
                        <a:rPr lang="en-US" dirty="0"/>
                        <a:t>CITY A</a:t>
                      </a:r>
                    </a:p>
                  </a:txBody>
                  <a:tcPr/>
                </a:tc>
                <a:tc>
                  <a:txBody>
                    <a:bodyPr/>
                    <a:lstStyle/>
                    <a:p>
                      <a:pPr algn="ctr"/>
                      <a:r>
                        <a:rPr lang="en-US" dirty="0"/>
                        <a:t>CITY B</a:t>
                      </a:r>
                    </a:p>
                  </a:txBody>
                  <a:tcPr/>
                </a:tc>
                <a:extLst>
                  <a:ext uri="{0D108BD9-81ED-4DB2-BD59-A6C34878D82A}">
                    <a16:rowId xmlns:a16="http://schemas.microsoft.com/office/drawing/2014/main" val="900282708"/>
                  </a:ext>
                </a:extLst>
              </a:tr>
              <a:tr h="701010">
                <a:tc>
                  <a:txBody>
                    <a:bodyPr/>
                    <a:lstStyle/>
                    <a:p>
                      <a:pPr algn="ctr"/>
                      <a:r>
                        <a:rPr lang="en-US" dirty="0"/>
                        <a:t>152K LEVY</a:t>
                      </a:r>
                    </a:p>
                  </a:txBody>
                  <a:tcPr/>
                </a:tc>
                <a:tc>
                  <a:txBody>
                    <a:bodyPr/>
                    <a:lstStyle/>
                    <a:p>
                      <a:pPr algn="ctr"/>
                      <a:r>
                        <a:rPr lang="en-US" dirty="0"/>
                        <a:t>8.6M LEVY</a:t>
                      </a:r>
                    </a:p>
                  </a:txBody>
                  <a:tcPr/>
                </a:tc>
                <a:extLst>
                  <a:ext uri="{0D108BD9-81ED-4DB2-BD59-A6C34878D82A}">
                    <a16:rowId xmlns:a16="http://schemas.microsoft.com/office/drawing/2014/main" val="2168295870"/>
                  </a:ext>
                </a:extLst>
              </a:tr>
              <a:tr h="701010">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245519700"/>
                  </a:ext>
                </a:extLst>
              </a:tr>
              <a:tr h="701010">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1354928627"/>
                  </a:ext>
                </a:extLst>
              </a:tr>
              <a:tr h="701010">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3563180561"/>
                  </a:ext>
                </a:extLst>
              </a:tr>
            </a:tbl>
          </a:graphicData>
        </a:graphic>
      </p:graphicFrame>
    </p:spTree>
    <p:extLst>
      <p:ext uri="{BB962C8B-B14F-4D97-AF65-F5344CB8AC3E}">
        <p14:creationId xmlns:p14="http://schemas.microsoft.com/office/powerpoint/2010/main" val="24217096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C5E57-F8AD-46A8-B979-7BB78352D5CD}"/>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ACTUAL 2022 DATA</a:t>
            </a:r>
            <a:endParaRPr lang="en-US" dirty="0"/>
          </a:p>
        </p:txBody>
      </p:sp>
      <p:graphicFrame>
        <p:nvGraphicFramePr>
          <p:cNvPr id="3" name="Table 4">
            <a:extLst>
              <a:ext uri="{FF2B5EF4-FFF2-40B4-BE49-F238E27FC236}">
                <a16:creationId xmlns:a16="http://schemas.microsoft.com/office/drawing/2014/main" id="{13B56E08-AD49-40FF-9BFD-EE6FC4AAC1D5}"/>
              </a:ext>
            </a:extLst>
          </p:cNvPr>
          <p:cNvGraphicFramePr>
            <a:graphicFrameLocks/>
          </p:cNvGraphicFramePr>
          <p:nvPr>
            <p:extLst>
              <p:ext uri="{D42A27DB-BD31-4B8C-83A1-F6EECF244321}">
                <p14:modId xmlns:p14="http://schemas.microsoft.com/office/powerpoint/2010/main" val="1630465456"/>
              </p:ext>
            </p:extLst>
          </p:nvPr>
        </p:nvGraphicFramePr>
        <p:xfrm>
          <a:off x="838200" y="1825624"/>
          <a:ext cx="10515600" cy="42060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96845739"/>
                    </a:ext>
                  </a:extLst>
                </a:gridCol>
                <a:gridCol w="5257800">
                  <a:extLst>
                    <a:ext uri="{9D8B030D-6E8A-4147-A177-3AD203B41FA5}">
                      <a16:colId xmlns:a16="http://schemas.microsoft.com/office/drawing/2014/main" val="4266554343"/>
                    </a:ext>
                  </a:extLst>
                </a:gridCol>
              </a:tblGrid>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2530352651"/>
                  </a:ext>
                </a:extLst>
              </a:tr>
              <a:tr h="701010">
                <a:tc>
                  <a:txBody>
                    <a:bodyPr/>
                    <a:lstStyle/>
                    <a:p>
                      <a:pPr algn="ctr"/>
                      <a:r>
                        <a:rPr lang="en-US" dirty="0"/>
                        <a:t>CITY A</a:t>
                      </a:r>
                    </a:p>
                  </a:txBody>
                  <a:tcPr/>
                </a:tc>
                <a:tc>
                  <a:txBody>
                    <a:bodyPr/>
                    <a:lstStyle/>
                    <a:p>
                      <a:pPr algn="ctr"/>
                      <a:r>
                        <a:rPr lang="en-US" dirty="0"/>
                        <a:t>CITY B</a:t>
                      </a:r>
                    </a:p>
                  </a:txBody>
                  <a:tcPr/>
                </a:tc>
                <a:extLst>
                  <a:ext uri="{0D108BD9-81ED-4DB2-BD59-A6C34878D82A}">
                    <a16:rowId xmlns:a16="http://schemas.microsoft.com/office/drawing/2014/main" val="900282708"/>
                  </a:ext>
                </a:extLst>
              </a:tr>
              <a:tr h="701010">
                <a:tc>
                  <a:txBody>
                    <a:bodyPr/>
                    <a:lstStyle/>
                    <a:p>
                      <a:pPr algn="ctr"/>
                      <a:r>
                        <a:rPr lang="en-US" dirty="0">
                          <a:highlight>
                            <a:srgbClr val="FFFF00"/>
                          </a:highlight>
                        </a:rPr>
                        <a:t>152K LEVY</a:t>
                      </a:r>
                    </a:p>
                  </a:txBody>
                  <a:tcPr/>
                </a:tc>
                <a:tc>
                  <a:txBody>
                    <a:bodyPr/>
                    <a:lstStyle/>
                    <a:p>
                      <a:pPr algn="ctr"/>
                      <a:r>
                        <a:rPr lang="en-US" dirty="0"/>
                        <a:t>8.6M LEVY</a:t>
                      </a:r>
                    </a:p>
                  </a:txBody>
                  <a:tcPr/>
                </a:tc>
                <a:extLst>
                  <a:ext uri="{0D108BD9-81ED-4DB2-BD59-A6C34878D82A}">
                    <a16:rowId xmlns:a16="http://schemas.microsoft.com/office/drawing/2014/main" val="2168295870"/>
                  </a:ext>
                </a:extLst>
              </a:tr>
              <a:tr h="701010">
                <a:tc>
                  <a:txBody>
                    <a:bodyPr/>
                    <a:lstStyle/>
                    <a:p>
                      <a:pPr algn="ctr"/>
                      <a:r>
                        <a:rPr lang="en-US" dirty="0"/>
                        <a:t>297.8% TAX RATE</a:t>
                      </a:r>
                    </a:p>
                  </a:txBody>
                  <a:tcPr/>
                </a:tc>
                <a:tc>
                  <a:txBody>
                    <a:bodyPr/>
                    <a:lstStyle/>
                    <a:p>
                      <a:pPr algn="ctr"/>
                      <a:r>
                        <a:rPr lang="en-US" dirty="0"/>
                        <a:t>34.5% TAX RATE</a:t>
                      </a:r>
                    </a:p>
                  </a:txBody>
                  <a:tcPr/>
                </a:tc>
                <a:extLst>
                  <a:ext uri="{0D108BD9-81ED-4DB2-BD59-A6C34878D82A}">
                    <a16:rowId xmlns:a16="http://schemas.microsoft.com/office/drawing/2014/main" val="1245519700"/>
                  </a:ext>
                </a:extLst>
              </a:tr>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1354928627"/>
                  </a:ext>
                </a:extLst>
              </a:tr>
              <a:tr h="701010">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3563180561"/>
                  </a:ext>
                </a:extLst>
              </a:tr>
            </a:tbl>
          </a:graphicData>
        </a:graphic>
      </p:graphicFrame>
    </p:spTree>
    <p:extLst>
      <p:ext uri="{BB962C8B-B14F-4D97-AF65-F5344CB8AC3E}">
        <p14:creationId xmlns:p14="http://schemas.microsoft.com/office/powerpoint/2010/main" val="2515724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58EA8-01A2-40C5-8BCD-6740064AC81D}"/>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ACTUAL 2022 DATA</a:t>
            </a:r>
            <a:endParaRPr lang="en-US" dirty="0"/>
          </a:p>
        </p:txBody>
      </p:sp>
      <p:graphicFrame>
        <p:nvGraphicFramePr>
          <p:cNvPr id="3" name="Table 4">
            <a:extLst>
              <a:ext uri="{FF2B5EF4-FFF2-40B4-BE49-F238E27FC236}">
                <a16:creationId xmlns:a16="http://schemas.microsoft.com/office/drawing/2014/main" id="{078D6F23-2617-45A0-A832-A12EB6B7692F}"/>
              </a:ext>
            </a:extLst>
          </p:cNvPr>
          <p:cNvGraphicFramePr>
            <a:graphicFrameLocks/>
          </p:cNvGraphicFramePr>
          <p:nvPr>
            <p:extLst>
              <p:ext uri="{D42A27DB-BD31-4B8C-83A1-F6EECF244321}">
                <p14:modId xmlns:p14="http://schemas.microsoft.com/office/powerpoint/2010/main" val="3351562590"/>
              </p:ext>
            </p:extLst>
          </p:nvPr>
        </p:nvGraphicFramePr>
        <p:xfrm>
          <a:off x="838200" y="1825624"/>
          <a:ext cx="10515600" cy="42060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96845739"/>
                    </a:ext>
                  </a:extLst>
                </a:gridCol>
                <a:gridCol w="5257800">
                  <a:extLst>
                    <a:ext uri="{9D8B030D-6E8A-4147-A177-3AD203B41FA5}">
                      <a16:colId xmlns:a16="http://schemas.microsoft.com/office/drawing/2014/main" val="4266554343"/>
                    </a:ext>
                  </a:extLst>
                </a:gridCol>
              </a:tblGrid>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2530352651"/>
                  </a:ext>
                </a:extLst>
              </a:tr>
              <a:tr h="701010">
                <a:tc>
                  <a:txBody>
                    <a:bodyPr/>
                    <a:lstStyle/>
                    <a:p>
                      <a:pPr algn="ctr"/>
                      <a:r>
                        <a:rPr lang="en-US" dirty="0"/>
                        <a:t>CITY A</a:t>
                      </a:r>
                    </a:p>
                  </a:txBody>
                  <a:tcPr/>
                </a:tc>
                <a:tc>
                  <a:txBody>
                    <a:bodyPr/>
                    <a:lstStyle/>
                    <a:p>
                      <a:pPr algn="ctr"/>
                      <a:r>
                        <a:rPr lang="en-US" dirty="0"/>
                        <a:t>CITY B</a:t>
                      </a:r>
                    </a:p>
                  </a:txBody>
                  <a:tcPr/>
                </a:tc>
                <a:extLst>
                  <a:ext uri="{0D108BD9-81ED-4DB2-BD59-A6C34878D82A}">
                    <a16:rowId xmlns:a16="http://schemas.microsoft.com/office/drawing/2014/main" val="900282708"/>
                  </a:ext>
                </a:extLst>
              </a:tr>
              <a:tr h="701010">
                <a:tc>
                  <a:txBody>
                    <a:bodyPr/>
                    <a:lstStyle/>
                    <a:p>
                      <a:pPr algn="ctr"/>
                      <a:r>
                        <a:rPr lang="en-US" dirty="0">
                          <a:highlight>
                            <a:srgbClr val="FFFF00"/>
                          </a:highlight>
                        </a:rPr>
                        <a:t>152K LEVY</a:t>
                      </a:r>
                    </a:p>
                  </a:txBody>
                  <a:tcPr/>
                </a:tc>
                <a:tc>
                  <a:txBody>
                    <a:bodyPr/>
                    <a:lstStyle/>
                    <a:p>
                      <a:pPr algn="ctr"/>
                      <a:r>
                        <a:rPr lang="en-US" dirty="0"/>
                        <a:t>8.6M LEVY</a:t>
                      </a:r>
                    </a:p>
                  </a:txBody>
                  <a:tcPr/>
                </a:tc>
                <a:extLst>
                  <a:ext uri="{0D108BD9-81ED-4DB2-BD59-A6C34878D82A}">
                    <a16:rowId xmlns:a16="http://schemas.microsoft.com/office/drawing/2014/main" val="2168295870"/>
                  </a:ext>
                </a:extLst>
              </a:tr>
              <a:tr h="701010">
                <a:tc>
                  <a:txBody>
                    <a:bodyPr/>
                    <a:lstStyle/>
                    <a:p>
                      <a:pPr algn="ctr"/>
                      <a:r>
                        <a:rPr lang="en-US" dirty="0"/>
                        <a:t>297.8% TAX RATE</a:t>
                      </a:r>
                    </a:p>
                  </a:txBody>
                  <a:tcPr/>
                </a:tc>
                <a:tc>
                  <a:txBody>
                    <a:bodyPr/>
                    <a:lstStyle/>
                    <a:p>
                      <a:pPr algn="ctr"/>
                      <a:r>
                        <a:rPr lang="en-US" dirty="0">
                          <a:highlight>
                            <a:srgbClr val="FFFF00"/>
                          </a:highlight>
                        </a:rPr>
                        <a:t>34.5% TAX RATE</a:t>
                      </a:r>
                    </a:p>
                  </a:txBody>
                  <a:tcPr/>
                </a:tc>
                <a:extLst>
                  <a:ext uri="{0D108BD9-81ED-4DB2-BD59-A6C34878D82A}">
                    <a16:rowId xmlns:a16="http://schemas.microsoft.com/office/drawing/2014/main" val="1245519700"/>
                  </a:ext>
                </a:extLst>
              </a:tr>
              <a:tr h="701010">
                <a:tc>
                  <a:txBody>
                    <a:bodyPr/>
                    <a:lstStyle/>
                    <a:p>
                      <a:pPr algn="ctr"/>
                      <a:r>
                        <a:rPr lang="en-US" dirty="0"/>
                        <a:t>79K MARKET VALUE</a:t>
                      </a:r>
                    </a:p>
                  </a:txBody>
                  <a:tcPr/>
                </a:tc>
                <a:tc>
                  <a:txBody>
                    <a:bodyPr/>
                    <a:lstStyle/>
                    <a:p>
                      <a:pPr algn="ctr"/>
                      <a:r>
                        <a:rPr lang="en-US" dirty="0"/>
                        <a:t>350K MARKET VALUE</a:t>
                      </a:r>
                    </a:p>
                  </a:txBody>
                  <a:tcPr/>
                </a:tc>
                <a:extLst>
                  <a:ext uri="{0D108BD9-81ED-4DB2-BD59-A6C34878D82A}">
                    <a16:rowId xmlns:a16="http://schemas.microsoft.com/office/drawing/2014/main" val="1354928627"/>
                  </a:ext>
                </a:extLst>
              </a:tr>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3563180561"/>
                  </a:ext>
                </a:extLst>
              </a:tr>
            </a:tbl>
          </a:graphicData>
        </a:graphic>
      </p:graphicFrame>
    </p:spTree>
    <p:extLst>
      <p:ext uri="{BB962C8B-B14F-4D97-AF65-F5344CB8AC3E}">
        <p14:creationId xmlns:p14="http://schemas.microsoft.com/office/powerpoint/2010/main" val="12945270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431ED5-C613-47C4-80E2-6873E799F9C4}"/>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ACTUAL 2022 DATA</a:t>
            </a:r>
            <a:endParaRPr lang="en-US" dirty="0"/>
          </a:p>
        </p:txBody>
      </p:sp>
      <p:graphicFrame>
        <p:nvGraphicFramePr>
          <p:cNvPr id="3" name="Table 4">
            <a:extLst>
              <a:ext uri="{FF2B5EF4-FFF2-40B4-BE49-F238E27FC236}">
                <a16:creationId xmlns:a16="http://schemas.microsoft.com/office/drawing/2014/main" id="{FC6C0BB0-8FEF-4B87-93F0-B63B8596CBBE}"/>
              </a:ext>
            </a:extLst>
          </p:cNvPr>
          <p:cNvGraphicFramePr>
            <a:graphicFrameLocks/>
          </p:cNvGraphicFramePr>
          <p:nvPr>
            <p:extLst>
              <p:ext uri="{D42A27DB-BD31-4B8C-83A1-F6EECF244321}">
                <p14:modId xmlns:p14="http://schemas.microsoft.com/office/powerpoint/2010/main" val="1102782362"/>
              </p:ext>
            </p:extLst>
          </p:nvPr>
        </p:nvGraphicFramePr>
        <p:xfrm>
          <a:off x="838200" y="1825624"/>
          <a:ext cx="10515600" cy="42060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96845739"/>
                    </a:ext>
                  </a:extLst>
                </a:gridCol>
                <a:gridCol w="5257800">
                  <a:extLst>
                    <a:ext uri="{9D8B030D-6E8A-4147-A177-3AD203B41FA5}">
                      <a16:colId xmlns:a16="http://schemas.microsoft.com/office/drawing/2014/main" val="4266554343"/>
                    </a:ext>
                  </a:extLst>
                </a:gridCol>
              </a:tblGrid>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2530352651"/>
                  </a:ext>
                </a:extLst>
              </a:tr>
              <a:tr h="701010">
                <a:tc>
                  <a:txBody>
                    <a:bodyPr/>
                    <a:lstStyle/>
                    <a:p>
                      <a:pPr algn="ctr"/>
                      <a:r>
                        <a:rPr lang="en-US" dirty="0"/>
                        <a:t>CITY A</a:t>
                      </a:r>
                    </a:p>
                  </a:txBody>
                  <a:tcPr/>
                </a:tc>
                <a:tc>
                  <a:txBody>
                    <a:bodyPr/>
                    <a:lstStyle/>
                    <a:p>
                      <a:pPr algn="ctr"/>
                      <a:r>
                        <a:rPr lang="en-US" dirty="0"/>
                        <a:t>CITY B</a:t>
                      </a:r>
                    </a:p>
                  </a:txBody>
                  <a:tcPr/>
                </a:tc>
                <a:extLst>
                  <a:ext uri="{0D108BD9-81ED-4DB2-BD59-A6C34878D82A}">
                    <a16:rowId xmlns:a16="http://schemas.microsoft.com/office/drawing/2014/main" val="900282708"/>
                  </a:ext>
                </a:extLst>
              </a:tr>
              <a:tr h="701010">
                <a:tc>
                  <a:txBody>
                    <a:bodyPr/>
                    <a:lstStyle/>
                    <a:p>
                      <a:pPr algn="ctr"/>
                      <a:r>
                        <a:rPr lang="en-US" dirty="0">
                          <a:highlight>
                            <a:srgbClr val="FFFF00"/>
                          </a:highlight>
                        </a:rPr>
                        <a:t>152K LEVY</a:t>
                      </a:r>
                    </a:p>
                  </a:txBody>
                  <a:tcPr/>
                </a:tc>
                <a:tc>
                  <a:txBody>
                    <a:bodyPr/>
                    <a:lstStyle/>
                    <a:p>
                      <a:pPr algn="ctr"/>
                      <a:r>
                        <a:rPr lang="en-US" dirty="0"/>
                        <a:t>8.6M LEVY</a:t>
                      </a:r>
                    </a:p>
                  </a:txBody>
                  <a:tcPr/>
                </a:tc>
                <a:extLst>
                  <a:ext uri="{0D108BD9-81ED-4DB2-BD59-A6C34878D82A}">
                    <a16:rowId xmlns:a16="http://schemas.microsoft.com/office/drawing/2014/main" val="2168295870"/>
                  </a:ext>
                </a:extLst>
              </a:tr>
              <a:tr h="701010">
                <a:tc>
                  <a:txBody>
                    <a:bodyPr/>
                    <a:lstStyle/>
                    <a:p>
                      <a:pPr algn="ctr"/>
                      <a:r>
                        <a:rPr lang="en-US" dirty="0"/>
                        <a:t>297.8% TAX RATE</a:t>
                      </a:r>
                    </a:p>
                  </a:txBody>
                  <a:tcPr/>
                </a:tc>
                <a:tc>
                  <a:txBody>
                    <a:bodyPr/>
                    <a:lstStyle/>
                    <a:p>
                      <a:pPr algn="ctr"/>
                      <a:r>
                        <a:rPr lang="en-US" dirty="0">
                          <a:highlight>
                            <a:srgbClr val="FFFF00"/>
                          </a:highlight>
                        </a:rPr>
                        <a:t>34.5% TAX RATE</a:t>
                      </a:r>
                    </a:p>
                  </a:txBody>
                  <a:tcPr/>
                </a:tc>
                <a:extLst>
                  <a:ext uri="{0D108BD9-81ED-4DB2-BD59-A6C34878D82A}">
                    <a16:rowId xmlns:a16="http://schemas.microsoft.com/office/drawing/2014/main" val="1245519700"/>
                  </a:ext>
                </a:extLst>
              </a:tr>
              <a:tr h="701010">
                <a:tc>
                  <a:txBody>
                    <a:bodyPr/>
                    <a:lstStyle/>
                    <a:p>
                      <a:pPr algn="ctr"/>
                      <a:r>
                        <a:rPr lang="en-US" dirty="0">
                          <a:highlight>
                            <a:srgbClr val="FFFF00"/>
                          </a:highlight>
                        </a:rPr>
                        <a:t>79K MARKET VALUE</a:t>
                      </a:r>
                    </a:p>
                  </a:txBody>
                  <a:tcPr/>
                </a:tc>
                <a:tc>
                  <a:txBody>
                    <a:bodyPr/>
                    <a:lstStyle/>
                    <a:p>
                      <a:pPr algn="ctr"/>
                      <a:r>
                        <a:rPr lang="en-US" dirty="0"/>
                        <a:t>350K MARKET VALUE</a:t>
                      </a:r>
                    </a:p>
                  </a:txBody>
                  <a:tcPr/>
                </a:tc>
                <a:extLst>
                  <a:ext uri="{0D108BD9-81ED-4DB2-BD59-A6C34878D82A}">
                    <a16:rowId xmlns:a16="http://schemas.microsoft.com/office/drawing/2014/main" val="1354928627"/>
                  </a:ext>
                </a:extLst>
              </a:tr>
              <a:tr h="701010">
                <a:tc>
                  <a:txBody>
                    <a:bodyPr/>
                    <a:lstStyle/>
                    <a:p>
                      <a:pPr algn="ctr"/>
                      <a:endParaRPr lang="en-US"/>
                    </a:p>
                  </a:txBody>
                  <a:tcPr/>
                </a:tc>
                <a:tc>
                  <a:txBody>
                    <a:bodyPr/>
                    <a:lstStyle/>
                    <a:p>
                      <a:pPr algn="ctr"/>
                      <a:endParaRPr lang="en-US" dirty="0"/>
                    </a:p>
                  </a:txBody>
                  <a:tcPr/>
                </a:tc>
                <a:extLst>
                  <a:ext uri="{0D108BD9-81ED-4DB2-BD59-A6C34878D82A}">
                    <a16:rowId xmlns:a16="http://schemas.microsoft.com/office/drawing/2014/main" val="3563180561"/>
                  </a:ext>
                </a:extLst>
              </a:tr>
            </a:tbl>
          </a:graphicData>
        </a:graphic>
      </p:graphicFrame>
    </p:spTree>
    <p:extLst>
      <p:ext uri="{BB962C8B-B14F-4D97-AF65-F5344CB8AC3E}">
        <p14:creationId xmlns:p14="http://schemas.microsoft.com/office/powerpoint/2010/main" val="36239961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EB13F3-E7EC-402D-A7AF-5523344C1EFA}"/>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ACTUAL 2022 DATA</a:t>
            </a:r>
            <a:endParaRPr lang="en-US" dirty="0"/>
          </a:p>
        </p:txBody>
      </p:sp>
      <p:graphicFrame>
        <p:nvGraphicFramePr>
          <p:cNvPr id="3" name="Table 4">
            <a:extLst>
              <a:ext uri="{FF2B5EF4-FFF2-40B4-BE49-F238E27FC236}">
                <a16:creationId xmlns:a16="http://schemas.microsoft.com/office/drawing/2014/main" id="{8CDDD494-F368-49CF-91F7-C6783636E285}"/>
              </a:ext>
            </a:extLst>
          </p:cNvPr>
          <p:cNvGraphicFramePr>
            <a:graphicFrameLocks/>
          </p:cNvGraphicFramePr>
          <p:nvPr>
            <p:extLst>
              <p:ext uri="{D42A27DB-BD31-4B8C-83A1-F6EECF244321}">
                <p14:modId xmlns:p14="http://schemas.microsoft.com/office/powerpoint/2010/main" val="52261837"/>
              </p:ext>
            </p:extLst>
          </p:nvPr>
        </p:nvGraphicFramePr>
        <p:xfrm>
          <a:off x="838200" y="1825624"/>
          <a:ext cx="10515600" cy="42060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96845739"/>
                    </a:ext>
                  </a:extLst>
                </a:gridCol>
                <a:gridCol w="5257800">
                  <a:extLst>
                    <a:ext uri="{9D8B030D-6E8A-4147-A177-3AD203B41FA5}">
                      <a16:colId xmlns:a16="http://schemas.microsoft.com/office/drawing/2014/main" val="4266554343"/>
                    </a:ext>
                  </a:extLst>
                </a:gridCol>
              </a:tblGrid>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2530352651"/>
                  </a:ext>
                </a:extLst>
              </a:tr>
              <a:tr h="701010">
                <a:tc>
                  <a:txBody>
                    <a:bodyPr/>
                    <a:lstStyle/>
                    <a:p>
                      <a:pPr algn="ctr"/>
                      <a:r>
                        <a:rPr lang="en-US" dirty="0"/>
                        <a:t>CITY A</a:t>
                      </a:r>
                    </a:p>
                  </a:txBody>
                  <a:tcPr/>
                </a:tc>
                <a:tc>
                  <a:txBody>
                    <a:bodyPr/>
                    <a:lstStyle/>
                    <a:p>
                      <a:pPr algn="ctr"/>
                      <a:r>
                        <a:rPr lang="en-US" dirty="0"/>
                        <a:t>CITY B</a:t>
                      </a:r>
                    </a:p>
                  </a:txBody>
                  <a:tcPr/>
                </a:tc>
                <a:extLst>
                  <a:ext uri="{0D108BD9-81ED-4DB2-BD59-A6C34878D82A}">
                    <a16:rowId xmlns:a16="http://schemas.microsoft.com/office/drawing/2014/main" val="900282708"/>
                  </a:ext>
                </a:extLst>
              </a:tr>
              <a:tr h="701010">
                <a:tc>
                  <a:txBody>
                    <a:bodyPr/>
                    <a:lstStyle/>
                    <a:p>
                      <a:pPr algn="ctr"/>
                      <a:r>
                        <a:rPr lang="en-US" dirty="0">
                          <a:highlight>
                            <a:srgbClr val="FFFF00"/>
                          </a:highlight>
                        </a:rPr>
                        <a:t>152K LEVY</a:t>
                      </a:r>
                    </a:p>
                  </a:txBody>
                  <a:tcPr/>
                </a:tc>
                <a:tc>
                  <a:txBody>
                    <a:bodyPr/>
                    <a:lstStyle/>
                    <a:p>
                      <a:pPr algn="ctr"/>
                      <a:r>
                        <a:rPr lang="en-US" dirty="0"/>
                        <a:t>8.6M LEVY</a:t>
                      </a:r>
                    </a:p>
                  </a:txBody>
                  <a:tcPr/>
                </a:tc>
                <a:extLst>
                  <a:ext uri="{0D108BD9-81ED-4DB2-BD59-A6C34878D82A}">
                    <a16:rowId xmlns:a16="http://schemas.microsoft.com/office/drawing/2014/main" val="2168295870"/>
                  </a:ext>
                </a:extLst>
              </a:tr>
              <a:tr h="701010">
                <a:tc>
                  <a:txBody>
                    <a:bodyPr/>
                    <a:lstStyle/>
                    <a:p>
                      <a:pPr algn="ctr"/>
                      <a:r>
                        <a:rPr lang="en-US" dirty="0"/>
                        <a:t>297.8% TAX RATE</a:t>
                      </a:r>
                    </a:p>
                  </a:txBody>
                  <a:tcPr/>
                </a:tc>
                <a:tc>
                  <a:txBody>
                    <a:bodyPr/>
                    <a:lstStyle/>
                    <a:p>
                      <a:pPr algn="ctr"/>
                      <a:r>
                        <a:rPr lang="en-US" dirty="0">
                          <a:highlight>
                            <a:srgbClr val="FFFF00"/>
                          </a:highlight>
                        </a:rPr>
                        <a:t>34.5% TAX RATE</a:t>
                      </a:r>
                    </a:p>
                  </a:txBody>
                  <a:tcPr/>
                </a:tc>
                <a:extLst>
                  <a:ext uri="{0D108BD9-81ED-4DB2-BD59-A6C34878D82A}">
                    <a16:rowId xmlns:a16="http://schemas.microsoft.com/office/drawing/2014/main" val="1245519700"/>
                  </a:ext>
                </a:extLst>
              </a:tr>
              <a:tr h="701010">
                <a:tc>
                  <a:txBody>
                    <a:bodyPr/>
                    <a:lstStyle/>
                    <a:p>
                      <a:pPr algn="ctr"/>
                      <a:r>
                        <a:rPr lang="en-US" dirty="0">
                          <a:highlight>
                            <a:srgbClr val="FFFF00"/>
                          </a:highlight>
                        </a:rPr>
                        <a:t>79K MARKET VALUE</a:t>
                      </a:r>
                    </a:p>
                  </a:txBody>
                  <a:tcPr/>
                </a:tc>
                <a:tc>
                  <a:txBody>
                    <a:bodyPr/>
                    <a:lstStyle/>
                    <a:p>
                      <a:pPr algn="ctr"/>
                      <a:r>
                        <a:rPr lang="en-US" dirty="0"/>
                        <a:t>350K MARKET VALUE</a:t>
                      </a:r>
                    </a:p>
                  </a:txBody>
                  <a:tcPr/>
                </a:tc>
                <a:extLst>
                  <a:ext uri="{0D108BD9-81ED-4DB2-BD59-A6C34878D82A}">
                    <a16:rowId xmlns:a16="http://schemas.microsoft.com/office/drawing/2014/main" val="1354928627"/>
                  </a:ext>
                </a:extLst>
              </a:tr>
              <a:tr h="701010">
                <a:tc>
                  <a:txBody>
                    <a:bodyPr/>
                    <a:lstStyle/>
                    <a:p>
                      <a:pPr algn="ctr"/>
                      <a:endParaRPr lang="en-US"/>
                    </a:p>
                  </a:txBody>
                  <a:tcPr/>
                </a:tc>
                <a:tc>
                  <a:txBody>
                    <a:bodyPr/>
                    <a:lstStyle/>
                    <a:p>
                      <a:pPr algn="ctr"/>
                      <a:r>
                        <a:rPr lang="en-US" dirty="0"/>
                        <a:t>2022 CITY TAX</a:t>
                      </a:r>
                    </a:p>
                    <a:p>
                      <a:pPr algn="ctr"/>
                      <a:r>
                        <a:rPr lang="en-US" dirty="0"/>
                        <a:t>$1,193</a:t>
                      </a:r>
                    </a:p>
                  </a:txBody>
                  <a:tcPr/>
                </a:tc>
                <a:extLst>
                  <a:ext uri="{0D108BD9-81ED-4DB2-BD59-A6C34878D82A}">
                    <a16:rowId xmlns:a16="http://schemas.microsoft.com/office/drawing/2014/main" val="3563180561"/>
                  </a:ext>
                </a:extLst>
              </a:tr>
            </a:tbl>
          </a:graphicData>
        </a:graphic>
      </p:graphicFrame>
    </p:spTree>
    <p:extLst>
      <p:ext uri="{BB962C8B-B14F-4D97-AF65-F5344CB8AC3E}">
        <p14:creationId xmlns:p14="http://schemas.microsoft.com/office/powerpoint/2010/main" val="3616191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Public Input / Discussion</a:t>
            </a:r>
          </a:p>
        </p:txBody>
      </p:sp>
      <p:sp>
        <p:nvSpPr>
          <p:cNvPr id="3" name="Content Placeholder 2"/>
          <p:cNvSpPr>
            <a:spLocks noGrp="1"/>
          </p:cNvSpPr>
          <p:nvPr>
            <p:ph idx="1"/>
          </p:nvPr>
        </p:nvSpPr>
        <p:spPr/>
        <p:txBody>
          <a:bodyPr>
            <a:normAutofit lnSpcReduction="10000"/>
          </a:bodyPr>
          <a:lstStyle/>
          <a:p>
            <a:pPr marL="0" indent="0">
              <a:buNone/>
            </a:pPr>
            <a:r>
              <a:rPr lang="en-US" dirty="0"/>
              <a:t>The Minnesota Department of Revenue provides the following guidance regarding tonight’s meeting:</a:t>
            </a:r>
          </a:p>
          <a:p>
            <a:pPr marL="0" indent="0">
              <a:buNone/>
            </a:pPr>
            <a:endParaRPr lang="en-US" sz="1200" dirty="0"/>
          </a:p>
          <a:p>
            <a:pPr marL="0" indent="0">
              <a:buNone/>
            </a:pPr>
            <a:r>
              <a:rPr lang="en-US" sz="1600" u="sng" dirty="0"/>
              <a:t>Final Levy cannot exceed Preliminary Levy</a:t>
            </a:r>
          </a:p>
          <a:p>
            <a:pPr marL="0" indent="0">
              <a:buNone/>
            </a:pPr>
            <a:r>
              <a:rPr lang="en-US" sz="1400" dirty="0"/>
              <a:t>State Statute 275.065 </a:t>
            </a:r>
            <a:r>
              <a:rPr lang="en-US" sz="1400" dirty="0" err="1"/>
              <a:t>Subd</a:t>
            </a:r>
            <a:r>
              <a:rPr lang="en-US" sz="1400" dirty="0"/>
              <a:t>. 6. - Adoption of budget and levy. (a) The property tax levy certified under section 275.07 by a city of any population, county, metropolitan special taxing district, regional library district, or school district must not exceed the proposed levy determined under subdivision 1</a:t>
            </a:r>
          </a:p>
          <a:p>
            <a:pPr marL="0" indent="0">
              <a:buNone/>
            </a:pPr>
            <a:endParaRPr lang="en-US" sz="1200" dirty="0"/>
          </a:p>
          <a:p>
            <a:pPr marL="0" indent="0">
              <a:buNone/>
            </a:pPr>
            <a:r>
              <a:rPr lang="en-US" sz="1600" u="sng" dirty="0"/>
              <a:t>Discuss budget and proposed property tax</a:t>
            </a:r>
          </a:p>
          <a:p>
            <a:pPr marL="0" indent="0">
              <a:buNone/>
            </a:pPr>
            <a:r>
              <a:rPr lang="en-US" sz="1400" dirty="0"/>
              <a:t>The proposed property tax levy for the taxes payable year 2025 and the proposed budget for the taxes payable year 2025, must be discussed at the public meeting.</a:t>
            </a:r>
          </a:p>
          <a:p>
            <a:pPr marL="0" indent="0">
              <a:buNone/>
            </a:pPr>
            <a:endParaRPr lang="en-US" sz="1200" dirty="0"/>
          </a:p>
          <a:p>
            <a:pPr marL="0" indent="0">
              <a:buNone/>
            </a:pPr>
            <a:r>
              <a:rPr lang="en-US" sz="1600" u="sng" dirty="0"/>
              <a:t>Public comment and questions</a:t>
            </a:r>
          </a:p>
          <a:p>
            <a:pPr marL="0" indent="0">
              <a:buNone/>
            </a:pPr>
            <a:r>
              <a:rPr lang="en-US" sz="1400" dirty="0"/>
              <a:t>The public must be given a reasonable amount of time to comment on the proposed property tax levy and budget and to ask questions. Robert’s Rules of Order may be used to govern the conduct of the meeting.</a:t>
            </a:r>
          </a:p>
        </p:txBody>
      </p:sp>
    </p:spTree>
    <p:extLst>
      <p:ext uri="{BB962C8B-B14F-4D97-AF65-F5344CB8AC3E}">
        <p14:creationId xmlns:p14="http://schemas.microsoft.com/office/powerpoint/2010/main" val="20757389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3E1A6-A25A-4290-A314-980EFEBE2298}"/>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ACTUAL 2022 DATA</a:t>
            </a:r>
            <a:endParaRPr lang="en-US" dirty="0"/>
          </a:p>
        </p:txBody>
      </p:sp>
      <p:graphicFrame>
        <p:nvGraphicFramePr>
          <p:cNvPr id="3" name="Table 4">
            <a:extLst>
              <a:ext uri="{FF2B5EF4-FFF2-40B4-BE49-F238E27FC236}">
                <a16:creationId xmlns:a16="http://schemas.microsoft.com/office/drawing/2014/main" id="{8C32A8ED-3678-4055-92F9-A373AFF96891}"/>
              </a:ext>
            </a:extLst>
          </p:cNvPr>
          <p:cNvGraphicFramePr>
            <a:graphicFrameLocks/>
          </p:cNvGraphicFramePr>
          <p:nvPr>
            <p:extLst>
              <p:ext uri="{D42A27DB-BD31-4B8C-83A1-F6EECF244321}">
                <p14:modId xmlns:p14="http://schemas.microsoft.com/office/powerpoint/2010/main" val="545022669"/>
              </p:ext>
            </p:extLst>
          </p:nvPr>
        </p:nvGraphicFramePr>
        <p:xfrm>
          <a:off x="838200" y="1825624"/>
          <a:ext cx="10515600" cy="4206060"/>
        </p:xfrm>
        <a:graphic>
          <a:graphicData uri="http://schemas.openxmlformats.org/drawingml/2006/table">
            <a:tbl>
              <a:tblPr firstRow="1" bandRow="1">
                <a:tableStyleId>{5C22544A-7EE6-4342-B048-85BDC9FD1C3A}</a:tableStyleId>
              </a:tblPr>
              <a:tblGrid>
                <a:gridCol w="5257800">
                  <a:extLst>
                    <a:ext uri="{9D8B030D-6E8A-4147-A177-3AD203B41FA5}">
                      <a16:colId xmlns:a16="http://schemas.microsoft.com/office/drawing/2014/main" val="2996845739"/>
                    </a:ext>
                  </a:extLst>
                </a:gridCol>
                <a:gridCol w="5257800">
                  <a:extLst>
                    <a:ext uri="{9D8B030D-6E8A-4147-A177-3AD203B41FA5}">
                      <a16:colId xmlns:a16="http://schemas.microsoft.com/office/drawing/2014/main" val="4266554343"/>
                    </a:ext>
                  </a:extLst>
                </a:gridCol>
              </a:tblGrid>
              <a:tr h="701010">
                <a:tc>
                  <a:txBody>
                    <a:bodyPr/>
                    <a:lstStyle/>
                    <a:p>
                      <a:pPr algn="ctr"/>
                      <a:endParaRPr lang="en-US" dirty="0"/>
                    </a:p>
                  </a:txBody>
                  <a:tcPr/>
                </a:tc>
                <a:tc>
                  <a:txBody>
                    <a:bodyPr/>
                    <a:lstStyle/>
                    <a:p>
                      <a:pPr algn="ctr"/>
                      <a:endParaRPr lang="en-US" dirty="0"/>
                    </a:p>
                  </a:txBody>
                  <a:tcPr/>
                </a:tc>
                <a:extLst>
                  <a:ext uri="{0D108BD9-81ED-4DB2-BD59-A6C34878D82A}">
                    <a16:rowId xmlns:a16="http://schemas.microsoft.com/office/drawing/2014/main" val="2530352651"/>
                  </a:ext>
                </a:extLst>
              </a:tr>
              <a:tr h="701010">
                <a:tc>
                  <a:txBody>
                    <a:bodyPr/>
                    <a:lstStyle/>
                    <a:p>
                      <a:pPr algn="ctr"/>
                      <a:r>
                        <a:rPr lang="en-US" dirty="0"/>
                        <a:t>CITY A</a:t>
                      </a:r>
                    </a:p>
                  </a:txBody>
                  <a:tcPr/>
                </a:tc>
                <a:tc>
                  <a:txBody>
                    <a:bodyPr/>
                    <a:lstStyle/>
                    <a:p>
                      <a:pPr algn="ctr"/>
                      <a:r>
                        <a:rPr lang="en-US" dirty="0"/>
                        <a:t>CITY B</a:t>
                      </a:r>
                    </a:p>
                  </a:txBody>
                  <a:tcPr/>
                </a:tc>
                <a:extLst>
                  <a:ext uri="{0D108BD9-81ED-4DB2-BD59-A6C34878D82A}">
                    <a16:rowId xmlns:a16="http://schemas.microsoft.com/office/drawing/2014/main" val="900282708"/>
                  </a:ext>
                </a:extLst>
              </a:tr>
              <a:tr h="701010">
                <a:tc>
                  <a:txBody>
                    <a:bodyPr/>
                    <a:lstStyle/>
                    <a:p>
                      <a:pPr algn="ctr"/>
                      <a:r>
                        <a:rPr lang="en-US" dirty="0">
                          <a:highlight>
                            <a:srgbClr val="FFFF00"/>
                          </a:highlight>
                        </a:rPr>
                        <a:t>152K LEVY</a:t>
                      </a:r>
                    </a:p>
                  </a:txBody>
                  <a:tcPr/>
                </a:tc>
                <a:tc>
                  <a:txBody>
                    <a:bodyPr/>
                    <a:lstStyle/>
                    <a:p>
                      <a:pPr algn="ctr"/>
                      <a:r>
                        <a:rPr lang="en-US" dirty="0"/>
                        <a:t>8.6M LEVY</a:t>
                      </a:r>
                    </a:p>
                  </a:txBody>
                  <a:tcPr/>
                </a:tc>
                <a:extLst>
                  <a:ext uri="{0D108BD9-81ED-4DB2-BD59-A6C34878D82A}">
                    <a16:rowId xmlns:a16="http://schemas.microsoft.com/office/drawing/2014/main" val="2168295870"/>
                  </a:ext>
                </a:extLst>
              </a:tr>
              <a:tr h="701010">
                <a:tc>
                  <a:txBody>
                    <a:bodyPr/>
                    <a:lstStyle/>
                    <a:p>
                      <a:pPr algn="ctr"/>
                      <a:r>
                        <a:rPr lang="en-US" dirty="0"/>
                        <a:t>297.8% TAX RATE</a:t>
                      </a:r>
                    </a:p>
                  </a:txBody>
                  <a:tcPr/>
                </a:tc>
                <a:tc>
                  <a:txBody>
                    <a:bodyPr/>
                    <a:lstStyle/>
                    <a:p>
                      <a:pPr algn="ctr"/>
                      <a:r>
                        <a:rPr lang="en-US" dirty="0">
                          <a:highlight>
                            <a:srgbClr val="FFFF00"/>
                          </a:highlight>
                        </a:rPr>
                        <a:t>34.5% TAX RATE</a:t>
                      </a:r>
                    </a:p>
                  </a:txBody>
                  <a:tcPr/>
                </a:tc>
                <a:extLst>
                  <a:ext uri="{0D108BD9-81ED-4DB2-BD59-A6C34878D82A}">
                    <a16:rowId xmlns:a16="http://schemas.microsoft.com/office/drawing/2014/main" val="1245519700"/>
                  </a:ext>
                </a:extLst>
              </a:tr>
              <a:tr h="701010">
                <a:tc>
                  <a:txBody>
                    <a:bodyPr/>
                    <a:lstStyle/>
                    <a:p>
                      <a:pPr algn="ctr"/>
                      <a:r>
                        <a:rPr lang="en-US" dirty="0">
                          <a:highlight>
                            <a:srgbClr val="FFFF00"/>
                          </a:highlight>
                        </a:rPr>
                        <a:t>79K MARKET VALUE</a:t>
                      </a:r>
                    </a:p>
                  </a:txBody>
                  <a:tcPr/>
                </a:tc>
                <a:tc>
                  <a:txBody>
                    <a:bodyPr/>
                    <a:lstStyle/>
                    <a:p>
                      <a:pPr algn="ctr"/>
                      <a:r>
                        <a:rPr lang="en-US" dirty="0"/>
                        <a:t>350K MARKET VALUE</a:t>
                      </a:r>
                    </a:p>
                  </a:txBody>
                  <a:tcPr/>
                </a:tc>
                <a:extLst>
                  <a:ext uri="{0D108BD9-81ED-4DB2-BD59-A6C34878D82A}">
                    <a16:rowId xmlns:a16="http://schemas.microsoft.com/office/drawing/2014/main" val="1354928627"/>
                  </a:ext>
                </a:extLst>
              </a:tr>
              <a:tr h="701010">
                <a:tc>
                  <a:txBody>
                    <a:bodyPr/>
                    <a:lstStyle/>
                    <a:p>
                      <a:pPr algn="ctr"/>
                      <a:r>
                        <a:rPr lang="en-US" dirty="0"/>
                        <a:t>2022 CITY TAX</a:t>
                      </a:r>
                    </a:p>
                    <a:p>
                      <a:pPr algn="ctr"/>
                      <a:r>
                        <a:rPr lang="en-US" dirty="0"/>
                        <a:t>$1,465</a:t>
                      </a:r>
                    </a:p>
                  </a:txBody>
                  <a:tcPr/>
                </a:tc>
                <a:tc>
                  <a:txBody>
                    <a:bodyPr/>
                    <a:lstStyle/>
                    <a:p>
                      <a:pPr algn="ctr"/>
                      <a:r>
                        <a:rPr lang="en-US" dirty="0"/>
                        <a:t>2022 CITY TAX</a:t>
                      </a:r>
                    </a:p>
                    <a:p>
                      <a:pPr algn="ctr"/>
                      <a:r>
                        <a:rPr lang="en-US" dirty="0"/>
                        <a:t>$1,193</a:t>
                      </a:r>
                    </a:p>
                  </a:txBody>
                  <a:tcPr/>
                </a:tc>
                <a:extLst>
                  <a:ext uri="{0D108BD9-81ED-4DB2-BD59-A6C34878D82A}">
                    <a16:rowId xmlns:a16="http://schemas.microsoft.com/office/drawing/2014/main" val="3563180561"/>
                  </a:ext>
                </a:extLst>
              </a:tr>
            </a:tbl>
          </a:graphicData>
        </a:graphic>
      </p:graphicFrame>
    </p:spTree>
    <p:extLst>
      <p:ext uri="{BB962C8B-B14F-4D97-AF65-F5344CB8AC3E}">
        <p14:creationId xmlns:p14="http://schemas.microsoft.com/office/powerpoint/2010/main" val="6660007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Proposed Tax Rate</a:t>
            </a:r>
          </a:p>
        </p:txBody>
      </p:sp>
      <p:graphicFrame>
        <p:nvGraphicFramePr>
          <p:cNvPr id="3" name="Table 2">
            <a:extLst>
              <a:ext uri="{FF2B5EF4-FFF2-40B4-BE49-F238E27FC236}">
                <a16:creationId xmlns:a16="http://schemas.microsoft.com/office/drawing/2014/main" id="{CB68EE45-5406-481D-A731-DE06F6A866BA}"/>
              </a:ext>
            </a:extLst>
          </p:cNvPr>
          <p:cNvGraphicFramePr>
            <a:graphicFrameLocks noGrp="1"/>
          </p:cNvGraphicFramePr>
          <p:nvPr>
            <p:extLst>
              <p:ext uri="{D42A27DB-BD31-4B8C-83A1-F6EECF244321}">
                <p14:modId xmlns:p14="http://schemas.microsoft.com/office/powerpoint/2010/main" val="1972635636"/>
              </p:ext>
            </p:extLst>
          </p:nvPr>
        </p:nvGraphicFramePr>
        <p:xfrm>
          <a:off x="2887619" y="2514600"/>
          <a:ext cx="6416761" cy="1828800"/>
        </p:xfrm>
        <a:graphic>
          <a:graphicData uri="http://schemas.openxmlformats.org/drawingml/2006/table">
            <a:tbl>
              <a:tblPr/>
              <a:tblGrid>
                <a:gridCol w="2383835">
                  <a:extLst>
                    <a:ext uri="{9D8B030D-6E8A-4147-A177-3AD203B41FA5}">
                      <a16:colId xmlns:a16="http://schemas.microsoft.com/office/drawing/2014/main" val="1111606747"/>
                    </a:ext>
                  </a:extLst>
                </a:gridCol>
                <a:gridCol w="1012314">
                  <a:extLst>
                    <a:ext uri="{9D8B030D-6E8A-4147-A177-3AD203B41FA5}">
                      <a16:colId xmlns:a16="http://schemas.microsoft.com/office/drawing/2014/main" val="677350047"/>
                    </a:ext>
                  </a:extLst>
                </a:gridCol>
                <a:gridCol w="1012314">
                  <a:extLst>
                    <a:ext uri="{9D8B030D-6E8A-4147-A177-3AD203B41FA5}">
                      <a16:colId xmlns:a16="http://schemas.microsoft.com/office/drawing/2014/main" val="565248444"/>
                    </a:ext>
                  </a:extLst>
                </a:gridCol>
                <a:gridCol w="1004149">
                  <a:extLst>
                    <a:ext uri="{9D8B030D-6E8A-4147-A177-3AD203B41FA5}">
                      <a16:colId xmlns:a16="http://schemas.microsoft.com/office/drawing/2014/main" val="358563521"/>
                    </a:ext>
                  </a:extLst>
                </a:gridCol>
                <a:gridCol w="1004149">
                  <a:extLst>
                    <a:ext uri="{9D8B030D-6E8A-4147-A177-3AD203B41FA5}">
                      <a16:colId xmlns:a16="http://schemas.microsoft.com/office/drawing/2014/main" val="2001301819"/>
                    </a:ext>
                  </a:extLst>
                </a:gridCol>
              </a:tblGrid>
              <a:tr h="457200">
                <a:tc>
                  <a:txBody>
                    <a:bodyPr/>
                    <a:lstStyle/>
                    <a:p>
                      <a:pPr algn="l" fontAlgn="b"/>
                      <a:r>
                        <a:rPr lang="en-US" sz="1400" b="1" i="0" u="none" strike="noStrike">
                          <a:solidFill>
                            <a:srgbClr val="000000"/>
                          </a:solidFill>
                          <a:effectLst/>
                          <a:latin typeface="Calibri" panose="020F0502020204030204" pitchFamily="34" charset="0"/>
                        </a:rPr>
                        <a:t>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2025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a:solidFill>
                            <a:srgbClr val="000000"/>
                          </a:solidFill>
                          <a:effectLst/>
                          <a:latin typeface="Calibri" panose="020F0502020204030204" pitchFamily="34" charset="0"/>
                        </a:rPr>
                        <a:t>2024</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ctr" fontAlgn="b"/>
                      <a:r>
                        <a:rPr lang="en-US" sz="1400" b="1" i="0" u="none" strike="noStrike" dirty="0">
                          <a:solidFill>
                            <a:srgbClr val="000000"/>
                          </a:solidFill>
                          <a:effectLst/>
                          <a:latin typeface="Calibri" panose="020F0502020204030204" pitchFamily="34" charset="0"/>
                        </a:rPr>
                        <a:t>CHANGE FROM PRIOR</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53923246"/>
                  </a:ext>
                </a:extLst>
              </a:tr>
              <a:tr h="457200">
                <a:tc>
                  <a:txBody>
                    <a:bodyPr/>
                    <a:lstStyle/>
                    <a:p>
                      <a:pPr algn="l" fontAlgn="b"/>
                      <a:r>
                        <a:rPr lang="en-US" sz="1400" b="1" i="0" u="none" strike="noStrike">
                          <a:solidFill>
                            <a:srgbClr val="000000"/>
                          </a:solidFill>
                          <a:effectLst/>
                          <a:latin typeface="Calibri" panose="020F0502020204030204" pitchFamily="34" charset="0"/>
                        </a:rPr>
                        <a:t>TAX RATE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1" i="0" u="none" strike="noStrike">
                          <a:solidFill>
                            <a:srgbClr val="000000"/>
                          </a:solidFill>
                          <a:effectLst/>
                          <a:latin typeface="Calibri" panose="020F0502020204030204" pitchFamily="34" charset="0"/>
                        </a:rPr>
                        <a:t>44.794%</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1" i="0" u="none" strike="noStrike" dirty="0">
                          <a:solidFill>
                            <a:srgbClr val="000000"/>
                          </a:solidFill>
                          <a:effectLst/>
                          <a:latin typeface="Calibri" panose="020F0502020204030204" pitchFamily="34" charset="0"/>
                        </a:rPr>
                        <a:t>44.798%</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fontAlgn="b"/>
                      <a:r>
                        <a:rPr lang="en-US" sz="1400" b="1" i="0" u="none" strike="noStrike" dirty="0">
                          <a:solidFill>
                            <a:srgbClr val="000000"/>
                          </a:solidFill>
                          <a:effectLst/>
                          <a:latin typeface="Calibri" panose="020F0502020204030204" pitchFamily="34" charset="0"/>
                        </a:rPr>
                        <a:t>-0.01%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endParaRPr lang="en-US"/>
                    </a:p>
                  </a:txBody>
                  <a:tcPr>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81145134"/>
                  </a:ext>
                </a:extLst>
              </a:tr>
              <a:tr h="457200">
                <a:tc>
                  <a:txBody>
                    <a:bodyPr/>
                    <a:lstStyle/>
                    <a:p>
                      <a:pPr algn="l" fontAlgn="b"/>
                      <a:r>
                        <a:rPr lang="en-US" sz="1400" b="1" i="0" u="none" strike="noStrike">
                          <a:solidFill>
                            <a:srgbClr val="000000"/>
                          </a:solidFill>
                          <a:effectLst/>
                          <a:latin typeface="Calibri" panose="020F0502020204030204" pitchFamily="34" charset="0"/>
                        </a:rPr>
                        <a:t>AVG. TAX RATE - 2010-2024</a:t>
                      </a:r>
                    </a:p>
                  </a:txBody>
                  <a:tcPr marL="0" marR="0" marT="0" marB="0" anchor="b">
                    <a:lnL>
                      <a:noFill/>
                    </a:lnL>
                    <a:lnR>
                      <a:noFill/>
                    </a:lnR>
                    <a:lnT>
                      <a:noFill/>
                    </a:lnT>
                    <a:lnB>
                      <a:noFill/>
                    </a:lnB>
                  </a:tcPr>
                </a:tc>
                <a:tc>
                  <a:txBody>
                    <a:bodyPr/>
                    <a:lstStyle/>
                    <a:p>
                      <a:pPr algn="ctr" fontAlgn="b"/>
                      <a:r>
                        <a:rPr lang="en-US" sz="1400" b="1" i="0" u="none" strike="noStrike">
                          <a:solidFill>
                            <a:srgbClr val="000000"/>
                          </a:solidFill>
                          <a:effectLst/>
                          <a:latin typeface="Calibri" panose="020F0502020204030204" pitchFamily="34" charset="0"/>
                        </a:rPr>
                        <a:t>65.526%</a:t>
                      </a:r>
                    </a:p>
                  </a:txBody>
                  <a:tcPr marL="0" marR="0" marT="0" marB="0" anchor="b">
                    <a:lnL>
                      <a:noFill/>
                    </a:lnL>
                    <a:lnR>
                      <a:noFill/>
                    </a:lnR>
                    <a:lnT>
                      <a:noFill/>
                    </a:lnT>
                    <a:lnB>
                      <a:noFill/>
                    </a:lnB>
                  </a:tcPr>
                </a:tc>
                <a:tc>
                  <a:txBody>
                    <a:bodyPr/>
                    <a:lstStyle/>
                    <a:p>
                      <a:pPr algn="ctr" fontAlgn="b"/>
                      <a:endParaRPr lang="en-US" sz="14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4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4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884584997"/>
                  </a:ext>
                </a:extLst>
              </a:tr>
              <a:tr h="457200">
                <a:tc>
                  <a:txBody>
                    <a:bodyPr/>
                    <a:lstStyle/>
                    <a:p>
                      <a:pPr algn="l" fontAlgn="b"/>
                      <a:r>
                        <a:rPr lang="en-US" sz="1400" b="1" i="0" u="none" strike="noStrike">
                          <a:solidFill>
                            <a:srgbClr val="000000"/>
                          </a:solidFill>
                          <a:effectLst/>
                          <a:latin typeface="Calibri" panose="020F0502020204030204" pitchFamily="34" charset="0"/>
                        </a:rPr>
                        <a:t>% ABOVE (+) / BELOW (-) AVG.</a:t>
                      </a:r>
                    </a:p>
                  </a:txBody>
                  <a:tcPr marL="0" marR="0" marT="0" marB="0" anchor="b">
                    <a:lnL>
                      <a:noFill/>
                    </a:lnL>
                    <a:lnR>
                      <a:noFill/>
                    </a:lnR>
                    <a:lnT>
                      <a:noFill/>
                    </a:lnT>
                    <a:lnB>
                      <a:noFill/>
                    </a:lnB>
                  </a:tcPr>
                </a:tc>
                <a:tc>
                  <a:txBody>
                    <a:bodyPr/>
                    <a:lstStyle/>
                    <a:p>
                      <a:pPr algn="ctr" fontAlgn="b"/>
                      <a:r>
                        <a:rPr lang="en-US" sz="1400" b="1" i="0" u="none" strike="noStrike">
                          <a:solidFill>
                            <a:srgbClr val="000000"/>
                          </a:solidFill>
                          <a:effectLst/>
                          <a:latin typeface="Calibri" panose="020F0502020204030204" pitchFamily="34" charset="0"/>
                        </a:rPr>
                        <a:t>-31.64%</a:t>
                      </a:r>
                    </a:p>
                  </a:txBody>
                  <a:tcPr marL="0" marR="0" marT="0" marB="0" anchor="b">
                    <a:lnL>
                      <a:noFill/>
                    </a:lnL>
                    <a:lnR>
                      <a:noFill/>
                    </a:lnR>
                    <a:lnT>
                      <a:noFill/>
                    </a:lnT>
                    <a:lnB>
                      <a:noFill/>
                    </a:lnB>
                  </a:tcPr>
                </a:tc>
                <a:tc>
                  <a:txBody>
                    <a:bodyPr/>
                    <a:lstStyle/>
                    <a:p>
                      <a:pPr algn="ctr" fontAlgn="b"/>
                      <a:endParaRPr lang="en-US" sz="14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4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1400" b="1"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434780300"/>
                  </a:ext>
                </a:extLst>
              </a:tr>
            </a:tbl>
          </a:graphicData>
        </a:graphic>
      </p:graphicFrame>
    </p:spTree>
    <p:extLst>
      <p:ext uri="{BB962C8B-B14F-4D97-AF65-F5344CB8AC3E}">
        <p14:creationId xmlns:p14="http://schemas.microsoft.com/office/powerpoint/2010/main" val="130776362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Tax Rate History</a:t>
            </a:r>
          </a:p>
        </p:txBody>
      </p:sp>
      <p:graphicFrame>
        <p:nvGraphicFramePr>
          <p:cNvPr id="5" name="Chart 4">
            <a:extLst>
              <a:ext uri="{FF2B5EF4-FFF2-40B4-BE49-F238E27FC236}">
                <a16:creationId xmlns:a16="http://schemas.microsoft.com/office/drawing/2014/main" id="{00000000-0008-0000-0400-000003000000}"/>
              </a:ext>
            </a:extLst>
          </p:cNvPr>
          <p:cNvGraphicFramePr>
            <a:graphicFrameLocks/>
          </p:cNvGraphicFramePr>
          <p:nvPr>
            <p:extLst>
              <p:ext uri="{D42A27DB-BD31-4B8C-83A1-F6EECF244321}">
                <p14:modId xmlns:p14="http://schemas.microsoft.com/office/powerpoint/2010/main" val="2293759140"/>
              </p:ext>
            </p:extLst>
          </p:nvPr>
        </p:nvGraphicFramePr>
        <p:xfrm>
          <a:off x="519193" y="1937287"/>
          <a:ext cx="11085163" cy="463399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224562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745" y="0"/>
            <a:ext cx="10504055" cy="692727"/>
          </a:xfrm>
        </p:spPr>
        <p:txBody>
          <a:bodyPr>
            <a:noAutofit/>
          </a:bodyPr>
          <a:lstStyle/>
          <a:p>
            <a:pPr algn="ctr"/>
            <a:r>
              <a:rPr lang="en-US" b="1" dirty="0">
                <a:latin typeface="Times New Roman" panose="02020603050405020304" pitchFamily="18" charset="0"/>
                <a:cs typeface="Times New Roman" panose="02020603050405020304" pitchFamily="18" charset="0"/>
              </a:rPr>
              <a:t>Levy / Tax Rate History</a:t>
            </a:r>
          </a:p>
        </p:txBody>
      </p:sp>
      <p:graphicFrame>
        <p:nvGraphicFramePr>
          <p:cNvPr id="3" name="Table 2">
            <a:extLst>
              <a:ext uri="{FF2B5EF4-FFF2-40B4-BE49-F238E27FC236}">
                <a16:creationId xmlns:a16="http://schemas.microsoft.com/office/drawing/2014/main" id="{515E6057-0012-468A-ADB1-FF52C72B53FE}"/>
              </a:ext>
            </a:extLst>
          </p:cNvPr>
          <p:cNvGraphicFramePr>
            <a:graphicFrameLocks noGrp="1"/>
          </p:cNvGraphicFramePr>
          <p:nvPr>
            <p:extLst>
              <p:ext uri="{D42A27DB-BD31-4B8C-83A1-F6EECF244321}">
                <p14:modId xmlns:p14="http://schemas.microsoft.com/office/powerpoint/2010/main" val="3144580412"/>
              </p:ext>
            </p:extLst>
          </p:nvPr>
        </p:nvGraphicFramePr>
        <p:xfrm>
          <a:off x="268687" y="1737793"/>
          <a:ext cx="11631517" cy="4359644"/>
        </p:xfrm>
        <a:graphic>
          <a:graphicData uri="http://schemas.openxmlformats.org/drawingml/2006/table">
            <a:tbl>
              <a:tblPr/>
              <a:tblGrid>
                <a:gridCol w="1305962">
                  <a:extLst>
                    <a:ext uri="{9D8B030D-6E8A-4147-A177-3AD203B41FA5}">
                      <a16:colId xmlns:a16="http://schemas.microsoft.com/office/drawing/2014/main" val="1291845776"/>
                    </a:ext>
                  </a:extLst>
                </a:gridCol>
                <a:gridCol w="620097">
                  <a:extLst>
                    <a:ext uri="{9D8B030D-6E8A-4147-A177-3AD203B41FA5}">
                      <a16:colId xmlns:a16="http://schemas.microsoft.com/office/drawing/2014/main" val="3241749739"/>
                    </a:ext>
                  </a:extLst>
                </a:gridCol>
                <a:gridCol w="620097">
                  <a:extLst>
                    <a:ext uri="{9D8B030D-6E8A-4147-A177-3AD203B41FA5}">
                      <a16:colId xmlns:a16="http://schemas.microsoft.com/office/drawing/2014/main" val="3801506375"/>
                    </a:ext>
                  </a:extLst>
                </a:gridCol>
                <a:gridCol w="620097">
                  <a:extLst>
                    <a:ext uri="{9D8B030D-6E8A-4147-A177-3AD203B41FA5}">
                      <a16:colId xmlns:a16="http://schemas.microsoft.com/office/drawing/2014/main" val="3124418273"/>
                    </a:ext>
                  </a:extLst>
                </a:gridCol>
                <a:gridCol w="620097">
                  <a:extLst>
                    <a:ext uri="{9D8B030D-6E8A-4147-A177-3AD203B41FA5}">
                      <a16:colId xmlns:a16="http://schemas.microsoft.com/office/drawing/2014/main" val="537665575"/>
                    </a:ext>
                  </a:extLst>
                </a:gridCol>
                <a:gridCol w="620097">
                  <a:extLst>
                    <a:ext uri="{9D8B030D-6E8A-4147-A177-3AD203B41FA5}">
                      <a16:colId xmlns:a16="http://schemas.microsoft.com/office/drawing/2014/main" val="1862270853"/>
                    </a:ext>
                  </a:extLst>
                </a:gridCol>
                <a:gridCol w="620097">
                  <a:extLst>
                    <a:ext uri="{9D8B030D-6E8A-4147-A177-3AD203B41FA5}">
                      <a16:colId xmlns:a16="http://schemas.microsoft.com/office/drawing/2014/main" val="2661632693"/>
                    </a:ext>
                  </a:extLst>
                </a:gridCol>
                <a:gridCol w="620097">
                  <a:extLst>
                    <a:ext uri="{9D8B030D-6E8A-4147-A177-3AD203B41FA5}">
                      <a16:colId xmlns:a16="http://schemas.microsoft.com/office/drawing/2014/main" val="4078463096"/>
                    </a:ext>
                  </a:extLst>
                </a:gridCol>
                <a:gridCol w="620097">
                  <a:extLst>
                    <a:ext uri="{9D8B030D-6E8A-4147-A177-3AD203B41FA5}">
                      <a16:colId xmlns:a16="http://schemas.microsoft.com/office/drawing/2014/main" val="372844986"/>
                    </a:ext>
                  </a:extLst>
                </a:gridCol>
                <a:gridCol w="685865">
                  <a:extLst>
                    <a:ext uri="{9D8B030D-6E8A-4147-A177-3AD203B41FA5}">
                      <a16:colId xmlns:a16="http://schemas.microsoft.com/office/drawing/2014/main" val="138878854"/>
                    </a:ext>
                  </a:extLst>
                </a:gridCol>
                <a:gridCol w="620097">
                  <a:extLst>
                    <a:ext uri="{9D8B030D-6E8A-4147-A177-3AD203B41FA5}">
                      <a16:colId xmlns:a16="http://schemas.microsoft.com/office/drawing/2014/main" val="2915294273"/>
                    </a:ext>
                  </a:extLst>
                </a:gridCol>
                <a:gridCol w="620097">
                  <a:extLst>
                    <a:ext uri="{9D8B030D-6E8A-4147-A177-3AD203B41FA5}">
                      <a16:colId xmlns:a16="http://schemas.microsoft.com/office/drawing/2014/main" val="2359640241"/>
                    </a:ext>
                  </a:extLst>
                </a:gridCol>
                <a:gridCol w="629493">
                  <a:extLst>
                    <a:ext uri="{9D8B030D-6E8A-4147-A177-3AD203B41FA5}">
                      <a16:colId xmlns:a16="http://schemas.microsoft.com/office/drawing/2014/main" val="3469817767"/>
                    </a:ext>
                  </a:extLst>
                </a:gridCol>
                <a:gridCol w="667074">
                  <a:extLst>
                    <a:ext uri="{9D8B030D-6E8A-4147-A177-3AD203B41FA5}">
                      <a16:colId xmlns:a16="http://schemas.microsoft.com/office/drawing/2014/main" val="2336329427"/>
                    </a:ext>
                  </a:extLst>
                </a:gridCol>
                <a:gridCol w="667074">
                  <a:extLst>
                    <a:ext uri="{9D8B030D-6E8A-4147-A177-3AD203B41FA5}">
                      <a16:colId xmlns:a16="http://schemas.microsoft.com/office/drawing/2014/main" val="93092194"/>
                    </a:ext>
                  </a:extLst>
                </a:gridCol>
                <a:gridCol w="808005">
                  <a:extLst>
                    <a:ext uri="{9D8B030D-6E8A-4147-A177-3AD203B41FA5}">
                      <a16:colId xmlns:a16="http://schemas.microsoft.com/office/drawing/2014/main" val="1774434778"/>
                    </a:ext>
                  </a:extLst>
                </a:gridCol>
                <a:gridCol w="667074">
                  <a:extLst>
                    <a:ext uri="{9D8B030D-6E8A-4147-A177-3AD203B41FA5}">
                      <a16:colId xmlns:a16="http://schemas.microsoft.com/office/drawing/2014/main" val="1668677272"/>
                    </a:ext>
                  </a:extLst>
                </a:gridCol>
              </a:tblGrid>
              <a:tr h="173906">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2010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2013</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2014</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2016</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2018</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2019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2020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2021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2022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2023</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0" i="0" u="none" strike="noStrike">
                          <a:solidFill>
                            <a:srgbClr val="000000"/>
                          </a:solidFill>
                          <a:effectLst/>
                          <a:latin typeface="Calibri" panose="020F0502020204030204" pitchFamily="34" charset="0"/>
                        </a:rPr>
                        <a:t>2024</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2025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70123552"/>
                  </a:ext>
                </a:extLst>
              </a:tr>
              <a:tr h="173906">
                <a:tc>
                  <a:txBody>
                    <a:bodyPr/>
                    <a:lstStyle/>
                    <a:p>
                      <a:pPr algn="l" fontAlgn="b"/>
                      <a:r>
                        <a:rPr lang="en-US" sz="800" b="0" i="0" u="none" strike="noStrike">
                          <a:solidFill>
                            <a:srgbClr val="000000"/>
                          </a:solidFill>
                          <a:effectLst/>
                          <a:latin typeface="Calibri" panose="020F0502020204030204" pitchFamily="34" charset="0"/>
                        </a:rPr>
                        <a:t>ESTIMATED MARKET VALUE</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357,821,100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316,456,600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277,719,500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271,579,700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258,315,600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269,093,600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305,306,900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310,685,500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349,910,300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393,506,500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445,145,700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492,204,600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547,181,700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682,225,000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814,115,000</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859,234,500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30747429"/>
                  </a:ext>
                </a:extLst>
              </a:tr>
              <a:tr h="173906">
                <a:tc>
                  <a:txBody>
                    <a:bodyPr/>
                    <a:lstStyle/>
                    <a:p>
                      <a:pPr algn="l" fontAlgn="b"/>
                      <a:r>
                        <a:rPr lang="en-US" sz="800" b="0" i="0" u="none" strike="noStrike" dirty="0">
                          <a:solidFill>
                            <a:srgbClr val="000000"/>
                          </a:solidFill>
                          <a:effectLst/>
                          <a:latin typeface="Calibri" panose="020F0502020204030204" pitchFamily="34" charset="0"/>
                        </a:rPr>
                        <a:t>TAXABLE MARKET VALUE</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351,998,400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313,861,359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236,666,410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231,052,043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217,016,523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227,884,716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264,745,244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268,289,500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307,029,200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348,917,200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400,889,400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449,102,700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504,190,700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644,489,800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728,927,000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754,049,700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85189850"/>
                  </a:ext>
                </a:extLst>
              </a:tr>
              <a:tr h="173906">
                <a:tc>
                  <a:txBody>
                    <a:bodyPr/>
                    <a:lstStyle/>
                    <a:p>
                      <a:pPr algn="l" fontAlgn="b"/>
                      <a:r>
                        <a:rPr lang="en-US" sz="800" b="0" i="0" u="none" strike="noStrike">
                          <a:solidFill>
                            <a:srgbClr val="000000"/>
                          </a:solidFill>
                          <a:effectLst/>
                          <a:latin typeface="Calibri" panose="020F0502020204030204" pitchFamily="34" charset="0"/>
                        </a:rPr>
                        <a:t>% CHANGE FROM PRIOR</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-5.10%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-10.83%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-24.60%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-2.37%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-6.07%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5.01%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16.18%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1.34%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14.44%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13.64%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14.90%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12.03%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12.27%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27.83%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13.10%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3.45%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65110702"/>
                  </a:ext>
                </a:extLst>
              </a:tr>
              <a:tr h="173906">
                <a:tc>
                  <a:txBody>
                    <a:bodyPr/>
                    <a:lstStyle/>
                    <a:p>
                      <a:pPr algn="l" fontAlgn="b"/>
                      <a:r>
                        <a:rPr lang="en-US" sz="800" b="0" i="0" u="none" strike="noStrike">
                          <a:solidFill>
                            <a:srgbClr val="000000"/>
                          </a:solidFill>
                          <a:effectLst/>
                          <a:latin typeface="Calibri" panose="020F0502020204030204" pitchFamily="34" charset="0"/>
                        </a:rPr>
                        <a:t>OVERALL CLASS RATE</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1.15%</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1.09%</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1.09%</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73323406"/>
                  </a:ext>
                </a:extLst>
              </a:tr>
              <a:tr h="173906">
                <a:tc>
                  <a:txBody>
                    <a:bodyPr/>
                    <a:lstStyle/>
                    <a:p>
                      <a:pPr algn="l" fontAlgn="b"/>
                      <a:r>
                        <a:rPr lang="en-US" sz="800" b="0" i="0" u="none" strike="noStrike">
                          <a:solidFill>
                            <a:srgbClr val="000000"/>
                          </a:solidFill>
                          <a:effectLst/>
                          <a:latin typeface="Calibri" panose="020F0502020204030204" pitchFamily="34" charset="0"/>
                        </a:rPr>
                        <a:t>TAX CAPACITY</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4,001,059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3,581,937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2,785,454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2,735,234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2,549,798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2,627,703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2,991,743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3,027,012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3,478,309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3,919,126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4,459,836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4,958,400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5,577,637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7,011,455</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7,916,934</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8,236,673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86080244"/>
                  </a:ext>
                </a:extLst>
              </a:tr>
              <a:tr h="173906">
                <a:tc>
                  <a:txBody>
                    <a:bodyPr/>
                    <a:lstStyle/>
                    <a:p>
                      <a:pPr algn="l" fontAlgn="b"/>
                      <a:r>
                        <a:rPr lang="en-US" sz="800" b="0" i="0" u="none" strike="noStrike">
                          <a:solidFill>
                            <a:srgbClr val="000000"/>
                          </a:solidFill>
                          <a:effectLst/>
                          <a:latin typeface="Calibri" panose="020F0502020204030204" pitchFamily="34" charset="0"/>
                        </a:rPr>
                        <a:t>TAX INCREMENT CAPTURED</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123,218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122,766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125,772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69,406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72,106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10,316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13,397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15,889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11,246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13,139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12,273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12,706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16,340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16,700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4,678</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16,500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476598229"/>
                  </a:ext>
                </a:extLst>
              </a:tr>
              <a:tr h="173906">
                <a:tc>
                  <a:txBody>
                    <a:bodyPr/>
                    <a:lstStyle/>
                    <a:p>
                      <a:pPr algn="l" fontAlgn="b"/>
                      <a:r>
                        <a:rPr lang="en-US" sz="800" b="0" i="0" u="none" strike="noStrike">
                          <a:solidFill>
                            <a:srgbClr val="000000"/>
                          </a:solidFill>
                          <a:effectLst/>
                          <a:latin typeface="Calibri" panose="020F0502020204030204" pitchFamily="34" charset="0"/>
                        </a:rPr>
                        <a:t>ADJUSTED TAX CAPACITY</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3,877,841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3,459,171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2,659,682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2,665,828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2,477,692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2,617,387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2,978,346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3,011,123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3,467,063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3,905,987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4,447,563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4,945,694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5,561,297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6,994,755</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7,912,256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8,220,173</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185949306"/>
                  </a:ext>
                </a:extLst>
              </a:tr>
              <a:tr h="173906">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04027778"/>
                  </a:ext>
                </a:extLst>
              </a:tr>
              <a:tr h="173906">
                <a:tc>
                  <a:txBody>
                    <a:bodyPr/>
                    <a:lstStyle/>
                    <a:p>
                      <a:pPr algn="l" fontAlgn="b"/>
                      <a:r>
                        <a:rPr lang="en-US" sz="800" b="1" i="0" u="none" strike="noStrike">
                          <a:solidFill>
                            <a:srgbClr val="000000"/>
                          </a:solidFill>
                          <a:effectLst/>
                          <a:latin typeface="Calibri" panose="020F0502020204030204" pitchFamily="34" charset="0"/>
                        </a:rPr>
                        <a:t>GENERAL FUND LEVY (101)</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1,657,973</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1,549,996</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1,373,884</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1,373,884</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1,466,097</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1,298,306</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1,934,000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2,009,086</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2,172,468</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1,817,814</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1,828,826</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1,880,700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2,150,000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2,805,000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2,502,342</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2,530,397</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583478404"/>
                  </a:ext>
                </a:extLst>
              </a:tr>
              <a:tr h="173906">
                <a:tc>
                  <a:txBody>
                    <a:bodyPr/>
                    <a:lstStyle/>
                    <a:p>
                      <a:pPr algn="l" fontAlgn="b"/>
                      <a:r>
                        <a:rPr lang="en-US" sz="800" b="1" i="0" u="none" strike="noStrike">
                          <a:solidFill>
                            <a:srgbClr val="000000"/>
                          </a:solidFill>
                          <a:effectLst/>
                          <a:latin typeface="Calibri" panose="020F0502020204030204" pitchFamily="34" charset="0"/>
                        </a:rPr>
                        <a:t>CAPITAL MAINT. LEVY (920)</a:t>
                      </a: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256,000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438,700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451,900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177,500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360,000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390,000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852671617"/>
                  </a:ext>
                </a:extLst>
              </a:tr>
              <a:tr h="173906">
                <a:tc>
                  <a:txBody>
                    <a:bodyPr/>
                    <a:lstStyle/>
                    <a:p>
                      <a:pPr algn="l" fontAlgn="b"/>
                      <a:r>
                        <a:rPr lang="en-US" sz="800" b="1" i="0" u="none" strike="noStrike">
                          <a:solidFill>
                            <a:srgbClr val="000000"/>
                          </a:solidFill>
                          <a:effectLst/>
                          <a:latin typeface="Calibri" panose="020F0502020204030204" pitchFamily="34" charset="0"/>
                        </a:rPr>
                        <a:t>STREET CONST. LEVY (425)</a:t>
                      </a: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163,000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286,500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295,000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307,000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319,000</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409,000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192928143"/>
                  </a:ext>
                </a:extLst>
              </a:tr>
              <a:tr h="173906">
                <a:tc>
                  <a:txBody>
                    <a:bodyPr/>
                    <a:lstStyle/>
                    <a:p>
                      <a:pPr algn="l" fontAlgn="b"/>
                      <a:r>
                        <a:rPr lang="en-US" sz="800" b="1" i="0" u="none" strike="noStrike">
                          <a:solidFill>
                            <a:srgbClr val="000000"/>
                          </a:solidFill>
                          <a:effectLst/>
                          <a:latin typeface="Calibri" panose="020F0502020204030204" pitchFamily="34" charset="0"/>
                        </a:rPr>
                        <a:t>EDA LEVY (108)</a:t>
                      </a: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56,327</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62,565</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79,802</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86,201</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98,038</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122,375</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147,599</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137,491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83545190"/>
                  </a:ext>
                </a:extLst>
              </a:tr>
              <a:tr h="173906">
                <a:tc>
                  <a:txBody>
                    <a:bodyPr/>
                    <a:lstStyle/>
                    <a:p>
                      <a:pPr algn="l" fontAlgn="b"/>
                      <a:r>
                        <a:rPr lang="en-US" sz="800" b="1" i="0" u="none" strike="noStrike">
                          <a:solidFill>
                            <a:srgbClr val="000000"/>
                          </a:solidFill>
                          <a:effectLst/>
                          <a:latin typeface="Calibri" panose="020F0502020204030204" pitchFamily="34" charset="0"/>
                        </a:rPr>
                        <a:t>ABATEMENT LEVY (101)</a:t>
                      </a: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1"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24,066</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13,432</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13,763</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14,112</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13,925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11,868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746862298"/>
                  </a:ext>
                </a:extLst>
              </a:tr>
              <a:tr h="173906">
                <a:tc>
                  <a:txBody>
                    <a:bodyPr/>
                    <a:lstStyle/>
                    <a:p>
                      <a:pPr algn="l" fontAlgn="b"/>
                      <a:r>
                        <a:rPr lang="en-US" sz="800" b="0" i="0" u="none" strike="noStrike">
                          <a:solidFill>
                            <a:srgbClr val="000000"/>
                          </a:solidFill>
                          <a:effectLst/>
                          <a:latin typeface="Calibri" panose="020F0502020204030204" pitchFamily="34" charset="0"/>
                        </a:rPr>
                        <a:t>931 - 2021A TAX ABATEMENT</a:t>
                      </a: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227,308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228,126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224,871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221,616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223,611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225,501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222,036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223,821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210,630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201,705</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203,385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53087182"/>
                  </a:ext>
                </a:extLst>
              </a:tr>
              <a:tr h="173906">
                <a:tc>
                  <a:txBody>
                    <a:bodyPr/>
                    <a:lstStyle/>
                    <a:p>
                      <a:pPr algn="l" fontAlgn="b"/>
                      <a:r>
                        <a:rPr lang="en-US" sz="800" b="0" i="0" u="none" strike="noStrike">
                          <a:solidFill>
                            <a:srgbClr val="000000"/>
                          </a:solidFill>
                          <a:effectLst/>
                          <a:latin typeface="Calibri" panose="020F0502020204030204" pitchFamily="34" charset="0"/>
                        </a:rPr>
                        <a:t>932 - 2014B GO BOND</a:t>
                      </a: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49,882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47,702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47,407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52,259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51,692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51,006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50,227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49,329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48,337</a:t>
                      </a: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6294980"/>
                  </a:ext>
                </a:extLst>
              </a:tr>
              <a:tr h="173906">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59238098"/>
                  </a:ext>
                </a:extLst>
              </a:tr>
              <a:tr h="173906">
                <a:tc>
                  <a:txBody>
                    <a:bodyPr/>
                    <a:lstStyle/>
                    <a:p>
                      <a:pPr algn="l" fontAlgn="b"/>
                      <a:r>
                        <a:rPr lang="en-US" sz="800" b="1" i="0" u="none" strike="noStrike">
                          <a:solidFill>
                            <a:srgbClr val="000000"/>
                          </a:solidFill>
                          <a:effectLst/>
                          <a:latin typeface="Calibri" panose="020F0502020204030204" pitchFamily="34" charset="0"/>
                        </a:rPr>
                        <a:t>DEBT SERVICE LEVY</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508,689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400,000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368,819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419,000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326,787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659,201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606,561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578,475</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530,936</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534,212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369,312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281,630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273,150</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258,967</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201,705</a:t>
                      </a:r>
                    </a:p>
                  </a:txBody>
                  <a:tcPr marL="0" marR="0" marT="0" marB="0" anchor="b">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203,385</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2592224"/>
                  </a:ext>
                </a:extLst>
              </a:tr>
              <a:tr h="179903">
                <a:tc>
                  <a:txBody>
                    <a:bodyPr/>
                    <a:lstStyle/>
                    <a:p>
                      <a:pPr algn="l" fontAlgn="b"/>
                      <a:r>
                        <a:rPr lang="en-US" sz="800" b="1" i="0" u="none" strike="noStrike">
                          <a:solidFill>
                            <a:srgbClr val="000000"/>
                          </a:solidFill>
                          <a:effectLst/>
                          <a:latin typeface="Calibri" panose="020F0502020204030204" pitchFamily="34" charset="0"/>
                        </a:rPr>
                        <a:t>TOTAL LEVY</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2,166,662</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1,949,996</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1,742,703</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1,792,884</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1,792,884</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1,957,507</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2,540,561</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2,587,561</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2,759,731</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2,414,591</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2,721,006</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2,987,163</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3,281,851</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3,684,954</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3,544,571</a:t>
                      </a:r>
                    </a:p>
                  </a:txBody>
                  <a:tcPr marL="0" marR="0" marT="0"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r" fontAlgn="b"/>
                      <a:r>
                        <a:rPr lang="en-US" sz="800" b="1" i="0" u="none" strike="noStrike">
                          <a:solidFill>
                            <a:srgbClr val="000000"/>
                          </a:solidFill>
                          <a:effectLst/>
                          <a:latin typeface="Calibri" panose="020F0502020204030204" pitchFamily="34" charset="0"/>
                        </a:rPr>
                        <a:t>3,682,141</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828156332"/>
                  </a:ext>
                </a:extLst>
              </a:tr>
              <a:tr h="179903">
                <a:tc>
                  <a:txBody>
                    <a:bodyPr/>
                    <a:lstStyle/>
                    <a:p>
                      <a:pPr algn="l" fontAlgn="b"/>
                      <a:r>
                        <a:rPr lang="en-US" sz="800" b="0" i="0" u="none" strike="noStrike">
                          <a:solidFill>
                            <a:srgbClr val="000000"/>
                          </a:solidFill>
                          <a:effectLst/>
                          <a:latin typeface="Calibri" panose="020F0502020204030204" pitchFamily="34" charset="0"/>
                        </a:rPr>
                        <a:t>% CHANGE FROM PRIOR</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-3.50%</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-10.00%</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-10.63%</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2.88%</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0.00%</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9.18%</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29.79%</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1.85%</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6.65%</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-12.51%</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12.69%</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9.78%</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9.87%</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12.28%</a:t>
                      </a:r>
                    </a:p>
                  </a:txBody>
                  <a:tcPr marL="0" marR="0" marT="0" marB="0" anchor="b">
                    <a:lnL>
                      <a:noFill/>
                    </a:lnL>
                    <a:lnR>
                      <a:noFill/>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-3.81%</a:t>
                      </a:r>
                    </a:p>
                  </a:txBody>
                  <a:tcPr marL="0" marR="0" marT="0" marB="0" anchor="b">
                    <a:lnL>
                      <a:noFill/>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tc>
                  <a:txBody>
                    <a:bodyPr/>
                    <a:lstStyle/>
                    <a:p>
                      <a:pPr algn="r" fontAlgn="b"/>
                      <a:r>
                        <a:rPr lang="en-US" sz="800" b="0" i="0" u="none" strike="noStrike">
                          <a:solidFill>
                            <a:srgbClr val="000000"/>
                          </a:solidFill>
                          <a:effectLst/>
                          <a:latin typeface="Calibri" panose="020F0502020204030204" pitchFamily="34" charset="0"/>
                        </a:rPr>
                        <a:t>3.88%</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25400" cap="flat" cmpd="dbl"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4049170846"/>
                  </a:ext>
                </a:extLst>
              </a:tr>
              <a:tr h="173906">
                <a:tc>
                  <a:txBody>
                    <a:bodyPr/>
                    <a:lstStyle/>
                    <a:p>
                      <a:pPr algn="l" fontAlgn="b"/>
                      <a:r>
                        <a:rPr lang="en-US" sz="800" b="0" i="0" u="none" strike="noStrike">
                          <a:solidFill>
                            <a:srgbClr val="000000"/>
                          </a:solidFill>
                          <a:effectLst/>
                          <a:latin typeface="Calibri" panose="020F0502020204030204" pitchFamily="34" charset="0"/>
                        </a:rPr>
                        <a:t>$ CHANGE FROM PRIOR</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(78,584)</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(216,666)</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(207,293)</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50,181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164,623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583,054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47,000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172,170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(345,140)</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306,415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266,157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294,688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403,103 </a:t>
                      </a:r>
                    </a:p>
                  </a:txBody>
                  <a:tcPr marL="0" marR="0" marT="0" marB="0" anchor="b">
                    <a:lnL>
                      <a:noFill/>
                    </a:lnL>
                    <a:lnR>
                      <a:noFill/>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(140,383)</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        137,570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952298756"/>
                  </a:ext>
                </a:extLst>
              </a:tr>
              <a:tr h="173906">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800" b="0" i="0" u="none" strike="noStrike">
                        <a:solidFill>
                          <a:srgbClr val="000000"/>
                        </a:solidFill>
                        <a:effectLst/>
                        <a:latin typeface="Calibri" panose="020F0502020204030204" pitchFamily="34" charset="0"/>
                      </a:endParaRP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075071599"/>
                  </a:ext>
                </a:extLst>
              </a:tr>
              <a:tr h="173906">
                <a:tc>
                  <a:txBody>
                    <a:bodyPr/>
                    <a:lstStyle/>
                    <a:p>
                      <a:pPr algn="l" fontAlgn="b"/>
                      <a:r>
                        <a:rPr lang="en-US" sz="800" b="1" i="0" u="none" strike="noStrike">
                          <a:solidFill>
                            <a:srgbClr val="000000"/>
                          </a:solidFill>
                          <a:effectLst/>
                          <a:latin typeface="Calibri" panose="020F0502020204030204" pitchFamily="34" charset="0"/>
                        </a:rPr>
                        <a:t>CERTIFIED TAX RATE</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55.873%</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56.372%</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65.523%</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67.254%</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72.361%</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74.789%</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85.301%</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85.933%</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79.599%</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61.818%</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61.180%</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60.399%</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59.012%</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52.682%</a:t>
                      </a:r>
                    </a:p>
                  </a:txBody>
                  <a:tcPr marL="0" marR="0" marT="0" marB="0" anchor="b">
                    <a:lnL>
                      <a:noFill/>
                    </a:lnL>
                    <a:lnR>
                      <a:noFill/>
                    </a:lnR>
                    <a:lnT>
                      <a:noFill/>
                    </a:lnT>
                    <a:lnB>
                      <a:noFill/>
                    </a:lnB>
                  </a:tcPr>
                </a:tc>
                <a:tc>
                  <a:txBody>
                    <a:bodyPr/>
                    <a:lstStyle/>
                    <a:p>
                      <a:pPr algn="r" fontAlgn="b"/>
                      <a:r>
                        <a:rPr lang="en-US" sz="800" b="1" i="0" u="none" strike="noStrike">
                          <a:solidFill>
                            <a:srgbClr val="000000"/>
                          </a:solidFill>
                          <a:effectLst/>
                          <a:latin typeface="Calibri" panose="020F0502020204030204" pitchFamily="34" charset="0"/>
                        </a:rPr>
                        <a:t>44.798%</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l" fontAlgn="b"/>
                      <a:r>
                        <a:rPr lang="en-US" sz="800" b="0" i="0" u="none" strike="noStrike">
                          <a:solidFill>
                            <a:srgbClr val="000000"/>
                          </a:solidFill>
                          <a:effectLst/>
                          <a:latin typeface="Calibri" panose="020F0502020204030204" pitchFamily="34" charset="0"/>
                        </a:rPr>
                        <a:t> </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3711744181"/>
                  </a:ext>
                </a:extLst>
              </a:tr>
              <a:tr h="173906">
                <a:tc>
                  <a:txBody>
                    <a:bodyPr/>
                    <a:lstStyle/>
                    <a:p>
                      <a:pPr algn="l" fontAlgn="b"/>
                      <a:r>
                        <a:rPr lang="en-US" sz="800" b="0" i="0" u="none" strike="noStrike">
                          <a:solidFill>
                            <a:srgbClr val="000000"/>
                          </a:solidFill>
                          <a:effectLst/>
                          <a:latin typeface="Calibri" panose="020F0502020204030204" pitchFamily="34" charset="0"/>
                        </a:rPr>
                        <a:t>TAX RATE</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55.873%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56.372%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65.523%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67.254%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72.361%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74.789%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85.301%</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85.933%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79.599%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61.818%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61.180%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60.399%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59.012%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52.682%</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44.798%</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44.794%</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1209388387"/>
                  </a:ext>
                </a:extLst>
              </a:tr>
              <a:tr h="173906">
                <a:tc>
                  <a:txBody>
                    <a:bodyPr/>
                    <a:lstStyle/>
                    <a:p>
                      <a:pPr algn="l" fontAlgn="b"/>
                      <a:r>
                        <a:rPr lang="en-US" sz="800" b="0" i="0" u="none" strike="noStrike">
                          <a:solidFill>
                            <a:srgbClr val="000000"/>
                          </a:solidFill>
                          <a:effectLst/>
                          <a:latin typeface="Calibri" panose="020F0502020204030204" pitchFamily="34" charset="0"/>
                        </a:rPr>
                        <a:t>% CHANGE FROM PRIOR</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1.16%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0.89%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16.23%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2.64%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7.59%</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3.35%</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14.06%</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0.74%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-7.37%</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-22.34%</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-1.28%</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-2.30%</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-10.73%</a:t>
                      </a:r>
                    </a:p>
                  </a:txBody>
                  <a:tcPr marL="0" marR="0" marT="0" marB="0" anchor="b">
                    <a:lnL>
                      <a:noFill/>
                    </a:lnL>
                    <a:lnR>
                      <a:noFill/>
                    </a:lnR>
                    <a:lnT>
                      <a:noFill/>
                    </a:lnT>
                    <a:lnB>
                      <a:noFill/>
                    </a:lnB>
                  </a:tcPr>
                </a:tc>
                <a:tc>
                  <a:txBody>
                    <a:bodyPr/>
                    <a:lstStyle/>
                    <a:p>
                      <a:pPr algn="r" fontAlgn="b"/>
                      <a:r>
                        <a:rPr lang="en-US" sz="800" b="0" i="0" u="none" strike="noStrike">
                          <a:solidFill>
                            <a:srgbClr val="000000"/>
                          </a:solidFill>
                          <a:effectLst/>
                          <a:latin typeface="Calibri" panose="020F0502020204030204" pitchFamily="34" charset="0"/>
                        </a:rPr>
                        <a:t>-14.96%</a:t>
                      </a:r>
                    </a:p>
                  </a:txBody>
                  <a:tcPr marL="0" marR="0" marT="0"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r" fontAlgn="b"/>
                      <a:r>
                        <a:rPr lang="en-US" sz="800" b="0" i="0" u="none" strike="noStrike" dirty="0">
                          <a:solidFill>
                            <a:srgbClr val="000000"/>
                          </a:solidFill>
                          <a:effectLst/>
                          <a:latin typeface="Calibri" panose="020F0502020204030204" pitchFamily="34" charset="0"/>
                        </a:rPr>
                        <a:t>-0.010%</a:t>
                      </a:r>
                    </a:p>
                  </a:txBody>
                  <a:tcPr marL="0" marR="0" marT="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extLst>
                  <a:ext uri="{0D108BD9-81ED-4DB2-BD59-A6C34878D82A}">
                    <a16:rowId xmlns:a16="http://schemas.microsoft.com/office/drawing/2014/main" val="2499710921"/>
                  </a:ext>
                </a:extLst>
              </a:tr>
            </a:tbl>
          </a:graphicData>
        </a:graphic>
      </p:graphicFrame>
    </p:spTree>
    <p:extLst>
      <p:ext uri="{BB962C8B-B14F-4D97-AF65-F5344CB8AC3E}">
        <p14:creationId xmlns:p14="http://schemas.microsoft.com/office/powerpoint/2010/main" val="5095759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86351-6019-4F7E-8FB8-1401D3FE092B}"/>
              </a:ext>
            </a:extLst>
          </p:cNvPr>
          <p:cNvSpPr>
            <a:spLocks noGrp="1"/>
          </p:cNvSpPr>
          <p:nvPr>
            <p:ph type="ctrTitle"/>
          </p:nvPr>
        </p:nvSpPr>
        <p:spPr>
          <a:xfrm>
            <a:off x="1524000" y="300327"/>
            <a:ext cx="9144000" cy="1029710"/>
          </a:xfrm>
        </p:spPr>
        <p:txBody>
          <a:bodyPr>
            <a:normAutofit/>
          </a:bodyPr>
          <a:lstStyle/>
          <a:p>
            <a:r>
              <a:rPr lang="en-US" sz="4400" b="1" dirty="0">
                <a:latin typeface="Times New Roman" panose="02020603050405020304" pitchFamily="18" charset="0"/>
                <a:cs typeface="Times New Roman" panose="02020603050405020304" pitchFamily="18" charset="0"/>
              </a:rPr>
              <a:t>Competitive Metric</a:t>
            </a:r>
          </a:p>
        </p:txBody>
      </p:sp>
      <p:graphicFrame>
        <p:nvGraphicFramePr>
          <p:cNvPr id="3" name="Table 2">
            <a:extLst>
              <a:ext uri="{FF2B5EF4-FFF2-40B4-BE49-F238E27FC236}">
                <a16:creationId xmlns:a16="http://schemas.microsoft.com/office/drawing/2014/main" id="{F8183F7F-6A2D-4196-B89A-AEA34BCA3351}"/>
              </a:ext>
            </a:extLst>
          </p:cNvPr>
          <p:cNvGraphicFramePr>
            <a:graphicFrameLocks noGrp="1"/>
          </p:cNvGraphicFramePr>
          <p:nvPr>
            <p:extLst>
              <p:ext uri="{D42A27DB-BD31-4B8C-83A1-F6EECF244321}">
                <p14:modId xmlns:p14="http://schemas.microsoft.com/office/powerpoint/2010/main" val="770128593"/>
              </p:ext>
            </p:extLst>
          </p:nvPr>
        </p:nvGraphicFramePr>
        <p:xfrm>
          <a:off x="723719" y="1443105"/>
          <a:ext cx="9893718" cy="5074706"/>
        </p:xfrm>
        <a:graphic>
          <a:graphicData uri="http://schemas.openxmlformats.org/drawingml/2006/table">
            <a:tbl>
              <a:tblPr/>
              <a:tblGrid>
                <a:gridCol w="1893103">
                  <a:extLst>
                    <a:ext uri="{9D8B030D-6E8A-4147-A177-3AD203B41FA5}">
                      <a16:colId xmlns:a16="http://schemas.microsoft.com/office/drawing/2014/main" val="1909295241"/>
                    </a:ext>
                  </a:extLst>
                </a:gridCol>
                <a:gridCol w="754988">
                  <a:extLst>
                    <a:ext uri="{9D8B030D-6E8A-4147-A177-3AD203B41FA5}">
                      <a16:colId xmlns:a16="http://schemas.microsoft.com/office/drawing/2014/main" val="4190099420"/>
                    </a:ext>
                  </a:extLst>
                </a:gridCol>
                <a:gridCol w="788793">
                  <a:extLst>
                    <a:ext uri="{9D8B030D-6E8A-4147-A177-3AD203B41FA5}">
                      <a16:colId xmlns:a16="http://schemas.microsoft.com/office/drawing/2014/main" val="4198131561"/>
                    </a:ext>
                  </a:extLst>
                </a:gridCol>
                <a:gridCol w="788793">
                  <a:extLst>
                    <a:ext uri="{9D8B030D-6E8A-4147-A177-3AD203B41FA5}">
                      <a16:colId xmlns:a16="http://schemas.microsoft.com/office/drawing/2014/main" val="2467773093"/>
                    </a:ext>
                  </a:extLst>
                </a:gridCol>
                <a:gridCol w="788793">
                  <a:extLst>
                    <a:ext uri="{9D8B030D-6E8A-4147-A177-3AD203B41FA5}">
                      <a16:colId xmlns:a16="http://schemas.microsoft.com/office/drawing/2014/main" val="471064253"/>
                    </a:ext>
                  </a:extLst>
                </a:gridCol>
                <a:gridCol w="788793">
                  <a:extLst>
                    <a:ext uri="{9D8B030D-6E8A-4147-A177-3AD203B41FA5}">
                      <a16:colId xmlns:a16="http://schemas.microsoft.com/office/drawing/2014/main" val="2685479991"/>
                    </a:ext>
                  </a:extLst>
                </a:gridCol>
                <a:gridCol w="788793">
                  <a:extLst>
                    <a:ext uri="{9D8B030D-6E8A-4147-A177-3AD203B41FA5}">
                      <a16:colId xmlns:a16="http://schemas.microsoft.com/office/drawing/2014/main" val="3491164980"/>
                    </a:ext>
                  </a:extLst>
                </a:gridCol>
                <a:gridCol w="788793">
                  <a:extLst>
                    <a:ext uri="{9D8B030D-6E8A-4147-A177-3AD203B41FA5}">
                      <a16:colId xmlns:a16="http://schemas.microsoft.com/office/drawing/2014/main" val="785027516"/>
                    </a:ext>
                  </a:extLst>
                </a:gridCol>
                <a:gridCol w="980358">
                  <a:extLst>
                    <a:ext uri="{9D8B030D-6E8A-4147-A177-3AD203B41FA5}">
                      <a16:colId xmlns:a16="http://schemas.microsoft.com/office/drawing/2014/main" val="2376173047"/>
                    </a:ext>
                  </a:extLst>
                </a:gridCol>
                <a:gridCol w="1532511">
                  <a:extLst>
                    <a:ext uri="{9D8B030D-6E8A-4147-A177-3AD203B41FA5}">
                      <a16:colId xmlns:a16="http://schemas.microsoft.com/office/drawing/2014/main" val="3111102889"/>
                    </a:ext>
                  </a:extLst>
                </a:gridCol>
              </a:tblGrid>
              <a:tr h="464672">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gridSpan="8">
                  <a:txBody>
                    <a:bodyPr/>
                    <a:lstStyle/>
                    <a:p>
                      <a:pPr algn="ctr" fontAlgn="b"/>
                      <a:r>
                        <a:rPr lang="en-US" sz="1600" b="1" i="0" u="none" strike="noStrike">
                          <a:solidFill>
                            <a:srgbClr val="000000"/>
                          </a:solidFill>
                          <a:effectLst/>
                          <a:latin typeface="Calibri" panose="020F0502020204030204" pitchFamily="34" charset="0"/>
                        </a:rPr>
                        <a:t>TAX RATES</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1984742736"/>
                  </a:ext>
                </a:extLst>
              </a:tr>
              <a:tr h="354618">
                <a:tc>
                  <a:txBody>
                    <a:bodyPr/>
                    <a:lstStyle/>
                    <a:p>
                      <a:pPr algn="ctr" fontAlgn="b"/>
                      <a:r>
                        <a:rPr lang="en-US" sz="1600" b="0" i="0" u="none" strike="noStrike">
                          <a:solidFill>
                            <a:srgbClr val="000000"/>
                          </a:solidFill>
                          <a:effectLst/>
                          <a:latin typeface="Calibri" panose="020F0502020204030204" pitchFamily="34" charset="0"/>
                        </a:rPr>
                        <a:t>CITY</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2017</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2018</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2019</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2020</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2021</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2022</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2023</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2024</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NET CHANGE</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11214541"/>
                  </a:ext>
                </a:extLst>
              </a:tr>
              <a:tr h="354618">
                <a:tc>
                  <a:txBody>
                    <a:bodyPr/>
                    <a:lstStyle/>
                    <a:p>
                      <a:pPr algn="ctr" fontAlgn="b"/>
                      <a:r>
                        <a:rPr lang="en-US" sz="1600" b="0" i="0" u="none" strike="noStrike">
                          <a:solidFill>
                            <a:srgbClr val="000000"/>
                          </a:solidFill>
                          <a:effectLst/>
                          <a:latin typeface="Calibri" panose="020F0502020204030204" pitchFamily="34" charset="0"/>
                        </a:rPr>
                        <a:t>OTSEGO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37.852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36.556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36.060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35.099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34.653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34.545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29.571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28.613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-24.41%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7876921"/>
                  </a:ext>
                </a:extLst>
              </a:tr>
              <a:tr h="354618">
                <a:tc>
                  <a:txBody>
                    <a:bodyPr/>
                    <a:lstStyle/>
                    <a:p>
                      <a:pPr algn="ctr" fontAlgn="b"/>
                      <a:r>
                        <a:rPr lang="en-US" sz="1600" b="0" i="0" u="none" strike="noStrike">
                          <a:solidFill>
                            <a:srgbClr val="000000"/>
                          </a:solidFill>
                          <a:effectLst/>
                          <a:latin typeface="Calibri" panose="020F0502020204030204" pitchFamily="34" charset="0"/>
                        </a:rPr>
                        <a:t>EAST BETHEL</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47.222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44.510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43.204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41.467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38.348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37.391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31.761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31.500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-33.29%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88784459"/>
                  </a:ext>
                </a:extLst>
              </a:tr>
              <a:tr h="354618">
                <a:tc>
                  <a:txBody>
                    <a:bodyPr/>
                    <a:lstStyle/>
                    <a:p>
                      <a:pPr algn="ctr" fontAlgn="b"/>
                      <a:r>
                        <a:rPr lang="en-US" sz="1600" b="0" i="0" u="none" strike="noStrike">
                          <a:solidFill>
                            <a:srgbClr val="000000"/>
                          </a:solidFill>
                          <a:effectLst/>
                          <a:latin typeface="Calibri" panose="020F0502020204030204" pitchFamily="34" charset="0"/>
                        </a:rPr>
                        <a:t>ZIMMERMAN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47.469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45.656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44.578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41.239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41.624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42.697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36.812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36.057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-24.04%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57886907"/>
                  </a:ext>
                </a:extLst>
              </a:tr>
              <a:tr h="354618">
                <a:tc>
                  <a:txBody>
                    <a:bodyPr/>
                    <a:lstStyle/>
                    <a:p>
                      <a:pPr algn="ctr" fontAlgn="b"/>
                      <a:r>
                        <a:rPr lang="en-US" sz="1600" b="0" i="0" u="none" strike="noStrike">
                          <a:solidFill>
                            <a:srgbClr val="000000"/>
                          </a:solidFill>
                          <a:effectLst/>
                          <a:latin typeface="Calibri" panose="020F0502020204030204" pitchFamily="34" charset="0"/>
                        </a:rPr>
                        <a:t>LINO LAKES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45.140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42.825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41.816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39.869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40.109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40.154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34.974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36.080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08580414"/>
                  </a:ext>
                </a:extLst>
              </a:tr>
              <a:tr h="354618">
                <a:tc>
                  <a:txBody>
                    <a:bodyPr/>
                    <a:lstStyle/>
                    <a:p>
                      <a:pPr algn="ctr" fontAlgn="b"/>
                      <a:r>
                        <a:rPr lang="en-US" sz="1600" b="0" i="0" u="none" strike="noStrike">
                          <a:solidFill>
                            <a:srgbClr val="000000"/>
                          </a:solidFill>
                          <a:effectLst/>
                          <a:latin typeface="Calibri" panose="020F0502020204030204" pitchFamily="34" charset="0"/>
                        </a:rPr>
                        <a:t>ELK RIVER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46.193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46.011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45.907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46.241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44.556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43.967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39.700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39.079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-15.40%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677533"/>
                  </a:ext>
                </a:extLst>
              </a:tr>
              <a:tr h="354618">
                <a:tc>
                  <a:txBody>
                    <a:bodyPr/>
                    <a:lstStyle/>
                    <a:p>
                      <a:pPr algn="ctr" fontAlgn="b"/>
                      <a:r>
                        <a:rPr lang="en-US" sz="1600" b="0" i="0" u="none" strike="noStrike">
                          <a:solidFill>
                            <a:srgbClr val="000000"/>
                          </a:solidFill>
                          <a:effectLst/>
                          <a:latin typeface="Calibri" panose="020F0502020204030204" pitchFamily="34" charset="0"/>
                        </a:rPr>
                        <a:t>NORTH BRANCH</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55.069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52.982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49.466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47.411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45.072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44.097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37.685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41.000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-25.55%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6543103"/>
                  </a:ext>
                </a:extLst>
              </a:tr>
              <a:tr h="354618">
                <a:tc>
                  <a:txBody>
                    <a:bodyPr/>
                    <a:lstStyle/>
                    <a:p>
                      <a:pPr algn="ctr" fontAlgn="b"/>
                      <a:r>
                        <a:rPr lang="en-US" sz="1600" b="0" i="0" u="none" strike="noStrike">
                          <a:solidFill>
                            <a:srgbClr val="000000"/>
                          </a:solidFill>
                          <a:effectLst/>
                          <a:latin typeface="Calibri" panose="020F0502020204030204" pitchFamily="34" charset="0"/>
                        </a:rPr>
                        <a:t>RAMSEY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42.454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41.727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40.353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39.592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39.251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42.239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40.429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41.170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76769226"/>
                  </a:ext>
                </a:extLst>
              </a:tr>
              <a:tr h="354618">
                <a:tc>
                  <a:txBody>
                    <a:bodyPr/>
                    <a:lstStyle/>
                    <a:p>
                      <a:pPr algn="ctr" fontAlgn="b"/>
                      <a:r>
                        <a:rPr lang="en-US" sz="1600" b="1" i="0" u="none" strike="noStrike">
                          <a:solidFill>
                            <a:srgbClr val="000000"/>
                          </a:solidFill>
                          <a:effectLst/>
                          <a:latin typeface="Calibri" panose="020F0502020204030204" pitchFamily="34" charset="0"/>
                        </a:rPr>
                        <a:t>ISANTI</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85.933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79.599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61.818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61.180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60.399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59.012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52.682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45.359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-47.22%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11669376"/>
                  </a:ext>
                </a:extLst>
              </a:tr>
              <a:tr h="354618">
                <a:tc>
                  <a:txBody>
                    <a:bodyPr/>
                    <a:lstStyle/>
                    <a:p>
                      <a:pPr algn="ctr" fontAlgn="b"/>
                      <a:r>
                        <a:rPr lang="en-US" sz="1600" b="0" i="0" u="none" strike="noStrike">
                          <a:solidFill>
                            <a:srgbClr val="000000"/>
                          </a:solidFill>
                          <a:effectLst/>
                          <a:latin typeface="Calibri" panose="020F0502020204030204" pitchFamily="34" charset="0"/>
                        </a:rPr>
                        <a:t>ST. FRANCIS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54.117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53.996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53.175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50.542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50.589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51.147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44.719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49.990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-7.63%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340876"/>
                  </a:ext>
                </a:extLst>
              </a:tr>
              <a:tr h="354618">
                <a:tc>
                  <a:txBody>
                    <a:bodyPr/>
                    <a:lstStyle/>
                    <a:p>
                      <a:pPr algn="ctr" fontAlgn="b"/>
                      <a:r>
                        <a:rPr lang="en-US" sz="1600" b="0" i="0" u="none" strike="noStrike">
                          <a:solidFill>
                            <a:srgbClr val="000000"/>
                          </a:solidFill>
                          <a:effectLst/>
                          <a:latin typeface="Calibri" panose="020F0502020204030204" pitchFamily="34" charset="0"/>
                        </a:rPr>
                        <a:t>PRINCETON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73.901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71.907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69.782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66.565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61.617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63.980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54.783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54.922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-25.87%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46645970"/>
                  </a:ext>
                </a:extLst>
              </a:tr>
              <a:tr h="354618">
                <a:tc>
                  <a:txBody>
                    <a:bodyPr/>
                    <a:lstStyle/>
                    <a:p>
                      <a:pPr algn="ctr" fontAlgn="b"/>
                      <a:r>
                        <a:rPr lang="en-US" sz="1600" b="0" i="0" u="none" strike="noStrike">
                          <a:solidFill>
                            <a:srgbClr val="000000"/>
                          </a:solidFill>
                          <a:effectLst/>
                          <a:latin typeface="Calibri" panose="020F0502020204030204" pitchFamily="34" charset="0"/>
                        </a:rPr>
                        <a:t>CAMBRIDGE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85.693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81.252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76.653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75.052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73.203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70.182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63.226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59.500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-30.57%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1035844"/>
                  </a:ext>
                </a:extLst>
              </a:tr>
              <a:tr h="354618">
                <a:tc>
                  <a:txBody>
                    <a:bodyPr/>
                    <a:lstStyle/>
                    <a:p>
                      <a:pPr algn="ctr" fontAlgn="b"/>
                      <a:r>
                        <a:rPr lang="en-US" sz="1600" b="0" i="0" u="none" strike="noStrike">
                          <a:solidFill>
                            <a:srgbClr val="000000"/>
                          </a:solidFill>
                          <a:effectLst/>
                          <a:latin typeface="Calibri" panose="020F0502020204030204" pitchFamily="34" charset="0"/>
                        </a:rPr>
                        <a:t>BRAHAM</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88.267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84.841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84.391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76.354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77.329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79.722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114.758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117.756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30.01%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0283033"/>
                  </a:ext>
                </a:extLst>
              </a:tr>
            </a:tbl>
          </a:graphicData>
        </a:graphic>
      </p:graphicFrame>
    </p:spTree>
    <p:extLst>
      <p:ext uri="{BB962C8B-B14F-4D97-AF65-F5344CB8AC3E}">
        <p14:creationId xmlns:p14="http://schemas.microsoft.com/office/powerpoint/2010/main" val="24660068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86351-6019-4F7E-8FB8-1401D3FE092B}"/>
              </a:ext>
            </a:extLst>
          </p:cNvPr>
          <p:cNvSpPr>
            <a:spLocks noGrp="1"/>
          </p:cNvSpPr>
          <p:nvPr>
            <p:ph type="ctrTitle"/>
          </p:nvPr>
        </p:nvSpPr>
        <p:spPr>
          <a:xfrm>
            <a:off x="1524000" y="300327"/>
            <a:ext cx="9144000" cy="1029710"/>
          </a:xfrm>
        </p:spPr>
        <p:txBody>
          <a:bodyPr>
            <a:normAutofit/>
          </a:bodyPr>
          <a:lstStyle/>
          <a:p>
            <a:r>
              <a:rPr lang="en-US" sz="4400" b="1" dirty="0">
                <a:latin typeface="Times New Roman" panose="02020603050405020304" pitchFamily="18" charset="0"/>
                <a:cs typeface="Times New Roman" panose="02020603050405020304" pitchFamily="18" charset="0"/>
              </a:rPr>
              <a:t>Competitive Metric</a:t>
            </a:r>
          </a:p>
        </p:txBody>
      </p:sp>
      <p:graphicFrame>
        <p:nvGraphicFramePr>
          <p:cNvPr id="3" name="Table 2">
            <a:extLst>
              <a:ext uri="{FF2B5EF4-FFF2-40B4-BE49-F238E27FC236}">
                <a16:creationId xmlns:a16="http://schemas.microsoft.com/office/drawing/2014/main" id="{F32BA910-17D1-4744-896D-57D1F267F0EF}"/>
              </a:ext>
            </a:extLst>
          </p:cNvPr>
          <p:cNvGraphicFramePr>
            <a:graphicFrameLocks noGrp="1"/>
          </p:cNvGraphicFramePr>
          <p:nvPr>
            <p:extLst>
              <p:ext uri="{D42A27DB-BD31-4B8C-83A1-F6EECF244321}">
                <p14:modId xmlns:p14="http://schemas.microsoft.com/office/powerpoint/2010/main" val="3557514229"/>
              </p:ext>
            </p:extLst>
          </p:nvPr>
        </p:nvGraphicFramePr>
        <p:xfrm>
          <a:off x="481035" y="1906806"/>
          <a:ext cx="11124476" cy="4602335"/>
        </p:xfrm>
        <a:graphic>
          <a:graphicData uri="http://schemas.openxmlformats.org/drawingml/2006/table">
            <a:tbl>
              <a:tblPr/>
              <a:tblGrid>
                <a:gridCol w="2128601">
                  <a:extLst>
                    <a:ext uri="{9D8B030D-6E8A-4147-A177-3AD203B41FA5}">
                      <a16:colId xmlns:a16="http://schemas.microsoft.com/office/drawing/2014/main" val="883585408"/>
                    </a:ext>
                  </a:extLst>
                </a:gridCol>
                <a:gridCol w="848907">
                  <a:extLst>
                    <a:ext uri="{9D8B030D-6E8A-4147-A177-3AD203B41FA5}">
                      <a16:colId xmlns:a16="http://schemas.microsoft.com/office/drawing/2014/main" val="381440032"/>
                    </a:ext>
                  </a:extLst>
                </a:gridCol>
                <a:gridCol w="886917">
                  <a:extLst>
                    <a:ext uri="{9D8B030D-6E8A-4147-A177-3AD203B41FA5}">
                      <a16:colId xmlns:a16="http://schemas.microsoft.com/office/drawing/2014/main" val="1844161393"/>
                    </a:ext>
                  </a:extLst>
                </a:gridCol>
                <a:gridCol w="886917">
                  <a:extLst>
                    <a:ext uri="{9D8B030D-6E8A-4147-A177-3AD203B41FA5}">
                      <a16:colId xmlns:a16="http://schemas.microsoft.com/office/drawing/2014/main" val="4209169164"/>
                    </a:ext>
                  </a:extLst>
                </a:gridCol>
                <a:gridCol w="886917">
                  <a:extLst>
                    <a:ext uri="{9D8B030D-6E8A-4147-A177-3AD203B41FA5}">
                      <a16:colId xmlns:a16="http://schemas.microsoft.com/office/drawing/2014/main" val="291919377"/>
                    </a:ext>
                  </a:extLst>
                </a:gridCol>
                <a:gridCol w="886917">
                  <a:extLst>
                    <a:ext uri="{9D8B030D-6E8A-4147-A177-3AD203B41FA5}">
                      <a16:colId xmlns:a16="http://schemas.microsoft.com/office/drawing/2014/main" val="712180507"/>
                    </a:ext>
                  </a:extLst>
                </a:gridCol>
                <a:gridCol w="886917">
                  <a:extLst>
                    <a:ext uri="{9D8B030D-6E8A-4147-A177-3AD203B41FA5}">
                      <a16:colId xmlns:a16="http://schemas.microsoft.com/office/drawing/2014/main" val="2766510685"/>
                    </a:ext>
                  </a:extLst>
                </a:gridCol>
                <a:gridCol w="886917">
                  <a:extLst>
                    <a:ext uri="{9D8B030D-6E8A-4147-A177-3AD203B41FA5}">
                      <a16:colId xmlns:a16="http://schemas.microsoft.com/office/drawing/2014/main" val="860050254"/>
                    </a:ext>
                  </a:extLst>
                </a:gridCol>
                <a:gridCol w="1102312">
                  <a:extLst>
                    <a:ext uri="{9D8B030D-6E8A-4147-A177-3AD203B41FA5}">
                      <a16:colId xmlns:a16="http://schemas.microsoft.com/office/drawing/2014/main" val="3348898511"/>
                    </a:ext>
                  </a:extLst>
                </a:gridCol>
                <a:gridCol w="1723154">
                  <a:extLst>
                    <a:ext uri="{9D8B030D-6E8A-4147-A177-3AD203B41FA5}">
                      <a16:colId xmlns:a16="http://schemas.microsoft.com/office/drawing/2014/main" val="263922628"/>
                    </a:ext>
                  </a:extLst>
                </a:gridCol>
              </a:tblGrid>
              <a:tr h="421418">
                <a:tc>
                  <a:txBody>
                    <a:bodyPr/>
                    <a:lstStyle/>
                    <a:p>
                      <a:pPr algn="l" fontAlgn="b"/>
                      <a:endParaRPr lang="en-US" sz="1600" b="0" i="0" u="none" strike="noStrike" dirty="0">
                        <a:solidFill>
                          <a:srgbClr val="000000"/>
                        </a:solidFill>
                        <a:effectLst/>
                        <a:latin typeface="Calibri" panose="020F0502020204030204" pitchFamily="34" charset="0"/>
                      </a:endParaRPr>
                    </a:p>
                  </a:txBody>
                  <a:tcPr marL="6350" marR="6350" marT="6350" marB="0" anchor="b">
                    <a:lnL>
                      <a:noFill/>
                    </a:lnL>
                    <a:lnR>
                      <a:noFill/>
                    </a:lnR>
                    <a:lnT>
                      <a:noFill/>
                    </a:lnT>
                    <a:lnB>
                      <a:noFill/>
                    </a:lnB>
                  </a:tcPr>
                </a:tc>
                <a:tc gridSpan="8">
                  <a:txBody>
                    <a:bodyPr/>
                    <a:lstStyle/>
                    <a:p>
                      <a:pPr algn="ctr" fontAlgn="b"/>
                      <a:r>
                        <a:rPr lang="en-US" sz="1600" b="1" i="0" u="none" strike="noStrike">
                          <a:solidFill>
                            <a:srgbClr val="000000"/>
                          </a:solidFill>
                          <a:effectLst/>
                          <a:latin typeface="Calibri" panose="020F0502020204030204" pitchFamily="34" charset="0"/>
                        </a:rPr>
                        <a:t>TAX RATES</a:t>
                      </a:r>
                    </a:p>
                  </a:txBody>
                  <a:tcPr marL="6350" marR="6350" marT="635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1600" b="0" i="0" u="none" strike="noStrike">
                        <a:solidFill>
                          <a:srgbClr val="000000"/>
                        </a:solidFill>
                        <a:effectLst/>
                        <a:latin typeface="Calibri" panose="020F0502020204030204" pitchFamily="34" charset="0"/>
                      </a:endParaRPr>
                    </a:p>
                  </a:txBody>
                  <a:tcPr marL="6350" marR="6350" marT="6350" marB="0" anchor="b">
                    <a:lnL>
                      <a:noFill/>
                    </a:lnL>
                    <a:lnR>
                      <a:noFill/>
                    </a:lnR>
                    <a:lnT>
                      <a:noFill/>
                    </a:lnT>
                    <a:lnB>
                      <a:noFill/>
                    </a:lnB>
                  </a:tcPr>
                </a:tc>
                <a:extLst>
                  <a:ext uri="{0D108BD9-81ED-4DB2-BD59-A6C34878D82A}">
                    <a16:rowId xmlns:a16="http://schemas.microsoft.com/office/drawing/2014/main" val="262134343"/>
                  </a:ext>
                </a:extLst>
              </a:tr>
              <a:tr h="321609">
                <a:tc>
                  <a:txBody>
                    <a:bodyPr/>
                    <a:lstStyle/>
                    <a:p>
                      <a:pPr algn="ctr" fontAlgn="b"/>
                      <a:r>
                        <a:rPr lang="en-US" sz="1600" b="0" i="0" u="none" strike="noStrike" dirty="0">
                          <a:solidFill>
                            <a:srgbClr val="000000"/>
                          </a:solidFill>
                          <a:effectLst/>
                          <a:latin typeface="Calibri" panose="020F0502020204030204" pitchFamily="34" charset="0"/>
                        </a:rPr>
                        <a:t>CITY</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2017</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2018</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2019</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2020</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2021</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2022</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2023</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2024</a:t>
                      </a:r>
                    </a:p>
                  </a:txBody>
                  <a:tcPr marL="6350" marR="6350" marT="6350" marB="0" anchor="b">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NET CHANGE</a:t>
                      </a:r>
                    </a:p>
                  </a:txBody>
                  <a:tcPr marL="6350" marR="6350" marT="635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6165528"/>
                  </a:ext>
                </a:extLst>
              </a:tr>
              <a:tr h="321609">
                <a:tc>
                  <a:txBody>
                    <a:bodyPr/>
                    <a:lstStyle/>
                    <a:p>
                      <a:pPr algn="ctr" fontAlgn="b"/>
                      <a:r>
                        <a:rPr lang="en-US" sz="1600" b="1" i="0" u="none" strike="noStrike">
                          <a:solidFill>
                            <a:srgbClr val="000000"/>
                          </a:solidFill>
                          <a:effectLst/>
                          <a:latin typeface="Calibri" panose="020F0502020204030204" pitchFamily="34" charset="0"/>
                        </a:rPr>
                        <a:t>ISANTI</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85.933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Calibri" panose="020F0502020204030204" pitchFamily="34" charset="0"/>
                        </a:rPr>
                        <a:t>79.599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61.818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61.180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60.399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59.012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52.682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45.359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1" i="0" u="none" strike="noStrike">
                          <a:solidFill>
                            <a:srgbClr val="000000"/>
                          </a:solidFill>
                          <a:effectLst/>
                          <a:latin typeface="Calibri" panose="020F0502020204030204" pitchFamily="34" charset="0"/>
                        </a:rPr>
                        <a:t>-47.22%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66441116"/>
                  </a:ext>
                </a:extLst>
              </a:tr>
              <a:tr h="321609">
                <a:tc>
                  <a:txBody>
                    <a:bodyPr/>
                    <a:lstStyle/>
                    <a:p>
                      <a:pPr algn="ctr" fontAlgn="b"/>
                      <a:r>
                        <a:rPr lang="en-US" sz="1600" b="0" i="0" u="none" strike="noStrike">
                          <a:solidFill>
                            <a:srgbClr val="000000"/>
                          </a:solidFill>
                          <a:effectLst/>
                          <a:latin typeface="Calibri" panose="020F0502020204030204" pitchFamily="34" charset="0"/>
                        </a:rPr>
                        <a:t>EAST BETHEL</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47.222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44.510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43.204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41.467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38.348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37.391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31.761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31.500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-33.29%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4890349"/>
                  </a:ext>
                </a:extLst>
              </a:tr>
              <a:tr h="321609">
                <a:tc>
                  <a:txBody>
                    <a:bodyPr/>
                    <a:lstStyle/>
                    <a:p>
                      <a:pPr algn="ctr" fontAlgn="b"/>
                      <a:r>
                        <a:rPr lang="en-US" sz="1600" b="0" i="0" u="none" strike="noStrike">
                          <a:solidFill>
                            <a:srgbClr val="000000"/>
                          </a:solidFill>
                          <a:effectLst/>
                          <a:latin typeface="Calibri" panose="020F0502020204030204" pitchFamily="34" charset="0"/>
                        </a:rPr>
                        <a:t>CAMBRIDGE</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85.693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81.252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76.653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75.052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73.203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70.182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63.226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59.500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-30.57%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9177065"/>
                  </a:ext>
                </a:extLst>
              </a:tr>
              <a:tr h="321609">
                <a:tc>
                  <a:txBody>
                    <a:bodyPr/>
                    <a:lstStyle/>
                    <a:p>
                      <a:pPr algn="ctr" fontAlgn="b"/>
                      <a:r>
                        <a:rPr lang="en-US" sz="1600" b="0" i="0" u="none" strike="noStrike">
                          <a:solidFill>
                            <a:srgbClr val="000000"/>
                          </a:solidFill>
                          <a:effectLst/>
                          <a:latin typeface="Calibri" panose="020F0502020204030204" pitchFamily="34" charset="0"/>
                        </a:rPr>
                        <a:t>PRINCETON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73.901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71.907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69.782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66.565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61.617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63.980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54.783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54.922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-25.87%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73477683"/>
                  </a:ext>
                </a:extLst>
              </a:tr>
              <a:tr h="321609">
                <a:tc>
                  <a:txBody>
                    <a:bodyPr/>
                    <a:lstStyle/>
                    <a:p>
                      <a:pPr algn="ctr" fontAlgn="b"/>
                      <a:r>
                        <a:rPr lang="en-US" sz="1600" b="0" i="0" u="none" strike="noStrike">
                          <a:solidFill>
                            <a:srgbClr val="000000"/>
                          </a:solidFill>
                          <a:effectLst/>
                          <a:latin typeface="Calibri" panose="020F0502020204030204" pitchFamily="34" charset="0"/>
                        </a:rPr>
                        <a:t>NORTH BRANCH</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55.069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52.982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49.466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47.411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45.072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44.097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37.685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41.000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-25.55%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4165347"/>
                  </a:ext>
                </a:extLst>
              </a:tr>
              <a:tr h="321609">
                <a:tc>
                  <a:txBody>
                    <a:bodyPr/>
                    <a:lstStyle/>
                    <a:p>
                      <a:pPr algn="ctr" fontAlgn="b"/>
                      <a:r>
                        <a:rPr lang="en-US" sz="1600" b="0" i="0" u="none" strike="noStrike">
                          <a:solidFill>
                            <a:srgbClr val="000000"/>
                          </a:solidFill>
                          <a:effectLst/>
                          <a:latin typeface="Calibri" panose="020F0502020204030204" pitchFamily="34" charset="0"/>
                        </a:rPr>
                        <a:t>OTSEGO</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37.852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36.556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36.060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35.099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34.653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34.545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29.571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28.613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-24.41%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5850016"/>
                  </a:ext>
                </a:extLst>
              </a:tr>
              <a:tr h="321609">
                <a:tc>
                  <a:txBody>
                    <a:bodyPr/>
                    <a:lstStyle/>
                    <a:p>
                      <a:pPr algn="ctr" fontAlgn="b"/>
                      <a:r>
                        <a:rPr lang="en-US" sz="1600" b="0" i="0" u="none" strike="noStrike">
                          <a:solidFill>
                            <a:srgbClr val="000000"/>
                          </a:solidFill>
                          <a:effectLst/>
                          <a:latin typeface="Calibri" panose="020F0502020204030204" pitchFamily="34" charset="0"/>
                        </a:rPr>
                        <a:t>ZIMMERMAN</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47.469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45.656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44.578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41.239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41.624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42.697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36.812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36.057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-24.04%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3237102"/>
                  </a:ext>
                </a:extLst>
              </a:tr>
              <a:tr h="321609">
                <a:tc>
                  <a:txBody>
                    <a:bodyPr/>
                    <a:lstStyle/>
                    <a:p>
                      <a:pPr algn="ctr" fontAlgn="b"/>
                      <a:r>
                        <a:rPr lang="en-US" sz="1600" b="0" i="0" u="none" strike="noStrike">
                          <a:solidFill>
                            <a:srgbClr val="000000"/>
                          </a:solidFill>
                          <a:effectLst/>
                          <a:latin typeface="Calibri" panose="020F0502020204030204" pitchFamily="34" charset="0"/>
                        </a:rPr>
                        <a:t>LINO LAKES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45.140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42.825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41.816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39.869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40.109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40.154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34.974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36.080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-20.07%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68644149"/>
                  </a:ext>
                </a:extLst>
              </a:tr>
              <a:tr h="321609">
                <a:tc>
                  <a:txBody>
                    <a:bodyPr/>
                    <a:lstStyle/>
                    <a:p>
                      <a:pPr algn="ctr" fontAlgn="b"/>
                      <a:r>
                        <a:rPr lang="en-US" sz="1600" b="0" i="0" u="none" strike="noStrike">
                          <a:solidFill>
                            <a:srgbClr val="000000"/>
                          </a:solidFill>
                          <a:effectLst/>
                          <a:latin typeface="Calibri" panose="020F0502020204030204" pitchFamily="34" charset="0"/>
                        </a:rPr>
                        <a:t>ELK RIVER</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46.193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46.011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45.907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46.241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44.556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43.967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39.700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39.079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-15.40%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177257"/>
                  </a:ext>
                </a:extLst>
              </a:tr>
              <a:tr h="321609">
                <a:tc>
                  <a:txBody>
                    <a:bodyPr/>
                    <a:lstStyle/>
                    <a:p>
                      <a:pPr algn="ctr" fontAlgn="b"/>
                      <a:r>
                        <a:rPr lang="en-US" sz="1600" b="0" i="0" u="none" strike="noStrike">
                          <a:solidFill>
                            <a:srgbClr val="000000"/>
                          </a:solidFill>
                          <a:effectLst/>
                          <a:latin typeface="Calibri" panose="020F0502020204030204" pitchFamily="34" charset="0"/>
                        </a:rPr>
                        <a:t>ST. FRANCIS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54.117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53.996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53.175</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50.542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50.589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51.147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44.719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49.990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-7.63%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17824827"/>
                  </a:ext>
                </a:extLst>
              </a:tr>
              <a:tr h="321609">
                <a:tc>
                  <a:txBody>
                    <a:bodyPr/>
                    <a:lstStyle/>
                    <a:p>
                      <a:pPr algn="ctr" fontAlgn="b"/>
                      <a:r>
                        <a:rPr lang="en-US" sz="1600" b="0" i="0" u="none" strike="noStrike">
                          <a:solidFill>
                            <a:srgbClr val="000000"/>
                          </a:solidFill>
                          <a:effectLst/>
                          <a:latin typeface="Calibri" panose="020F0502020204030204" pitchFamily="34" charset="0"/>
                        </a:rPr>
                        <a:t>RAMSEY</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42.454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41.727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40.353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39.592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39.251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42.239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40.429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41.170</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-3.02%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5809199"/>
                  </a:ext>
                </a:extLst>
              </a:tr>
              <a:tr h="321609">
                <a:tc>
                  <a:txBody>
                    <a:bodyPr/>
                    <a:lstStyle/>
                    <a:p>
                      <a:pPr algn="ctr" fontAlgn="b"/>
                      <a:r>
                        <a:rPr lang="en-US" sz="1600" b="0" i="0" u="none" strike="noStrike">
                          <a:solidFill>
                            <a:srgbClr val="000000"/>
                          </a:solidFill>
                          <a:effectLst/>
                          <a:latin typeface="Calibri" panose="020F0502020204030204" pitchFamily="34" charset="0"/>
                        </a:rPr>
                        <a:t>BRAHAM</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88.267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84.841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84.391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76.354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77.329</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79.722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114.758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a:solidFill>
                            <a:srgbClr val="000000"/>
                          </a:solidFill>
                          <a:effectLst/>
                          <a:latin typeface="Calibri" panose="020F0502020204030204" pitchFamily="34" charset="0"/>
                        </a:rPr>
                        <a:t>117.756</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Calibri" panose="020F0502020204030204" pitchFamily="34" charset="0"/>
                        </a:rPr>
                        <a:t>30.01%</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6484289"/>
                  </a:ext>
                </a:extLst>
              </a:tr>
            </a:tbl>
          </a:graphicData>
        </a:graphic>
      </p:graphicFrame>
    </p:spTree>
    <p:extLst>
      <p:ext uri="{BB962C8B-B14F-4D97-AF65-F5344CB8AC3E}">
        <p14:creationId xmlns:p14="http://schemas.microsoft.com/office/powerpoint/2010/main" val="2917319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Fiscal Management</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Manage Components of Municipal Budget</a:t>
            </a:r>
          </a:p>
          <a:p>
            <a:r>
              <a:rPr lang="en-US" dirty="0">
                <a:latin typeface="Times New Roman" panose="02020603050405020304" pitchFamily="18" charset="0"/>
                <a:cs typeface="Times New Roman" panose="02020603050405020304" pitchFamily="18" charset="0"/>
              </a:rPr>
              <a:t>Consider Associated Timelines</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Small &amp; Steady Increases/Decreases in Levy/Tax Rate Over Time</a:t>
            </a:r>
          </a:p>
        </p:txBody>
      </p:sp>
    </p:spTree>
    <p:extLst>
      <p:ext uri="{BB962C8B-B14F-4D97-AF65-F5344CB8AC3E}">
        <p14:creationId xmlns:p14="http://schemas.microsoft.com/office/powerpoint/2010/main" val="2151912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Components of Municipal Budget</a:t>
            </a:r>
          </a:p>
        </p:txBody>
      </p:sp>
      <p:sp>
        <p:nvSpPr>
          <p:cNvPr id="4" name="Content Placeholder 2"/>
          <p:cNvSpPr txBox="1">
            <a:spLocks/>
          </p:cNvSpPr>
          <p:nvPr/>
        </p:nvSpPr>
        <p:spPr>
          <a:xfrm>
            <a:off x="3468913" y="1912711"/>
            <a:ext cx="847634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3000"/>
              </a:spcAft>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596750948"/>
              </p:ext>
            </p:extLst>
          </p:nvPr>
        </p:nvGraphicFramePr>
        <p:xfrm>
          <a:off x="218485" y="1577946"/>
          <a:ext cx="11973514" cy="3830076"/>
        </p:xfrm>
        <a:graphic>
          <a:graphicData uri="http://schemas.openxmlformats.org/drawingml/2006/table">
            <a:tbl>
              <a:tblPr/>
              <a:tblGrid>
                <a:gridCol w="3478199">
                  <a:extLst>
                    <a:ext uri="{9D8B030D-6E8A-4147-A177-3AD203B41FA5}">
                      <a16:colId xmlns:a16="http://schemas.microsoft.com/office/drawing/2014/main" val="20000"/>
                    </a:ext>
                  </a:extLst>
                </a:gridCol>
                <a:gridCol w="2158234">
                  <a:extLst>
                    <a:ext uri="{9D8B030D-6E8A-4147-A177-3AD203B41FA5}">
                      <a16:colId xmlns:a16="http://schemas.microsoft.com/office/drawing/2014/main" val="20001"/>
                    </a:ext>
                  </a:extLst>
                </a:gridCol>
                <a:gridCol w="3052810">
                  <a:extLst>
                    <a:ext uri="{9D8B030D-6E8A-4147-A177-3AD203B41FA5}">
                      <a16:colId xmlns:a16="http://schemas.microsoft.com/office/drawing/2014/main" val="20002"/>
                    </a:ext>
                  </a:extLst>
                </a:gridCol>
                <a:gridCol w="3284271">
                  <a:extLst>
                    <a:ext uri="{9D8B030D-6E8A-4147-A177-3AD203B41FA5}">
                      <a16:colId xmlns:a16="http://schemas.microsoft.com/office/drawing/2014/main" val="20003"/>
                    </a:ext>
                  </a:extLst>
                </a:gridCol>
              </a:tblGrid>
              <a:tr h="638346">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Category</a:t>
                      </a:r>
                    </a:p>
                  </a:txBody>
                  <a:tcPr marL="9525" marR="9525" marT="9525" marB="0" anchor="b">
                    <a:lnL>
                      <a:noFill/>
                    </a:lnL>
                    <a:lnR>
                      <a:noFill/>
                    </a:lnR>
                    <a:lnT>
                      <a:noFill/>
                    </a:lnT>
                    <a:lnB>
                      <a:noFill/>
                    </a:lnB>
                  </a:tcPr>
                </a:tc>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Revenue</a:t>
                      </a:r>
                    </a:p>
                  </a:txBody>
                  <a:tcPr marL="9525" marR="9525" marT="9525" marB="0" anchor="b">
                    <a:lnL>
                      <a:noFill/>
                    </a:lnL>
                    <a:lnR>
                      <a:noFill/>
                    </a:lnR>
                    <a:lnT>
                      <a:noFill/>
                    </a:lnT>
                    <a:lnB>
                      <a:noFill/>
                    </a:lnB>
                  </a:tcPr>
                </a:tc>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Expense</a:t>
                      </a:r>
                    </a:p>
                  </a:txBody>
                  <a:tcPr marL="9525" marR="9525" marT="9525" marB="0" anchor="b">
                    <a:lnL>
                      <a:noFill/>
                    </a:lnL>
                    <a:lnR>
                      <a:noFill/>
                    </a:lnR>
                    <a:lnT>
                      <a:noFill/>
                    </a:lnT>
                    <a:lnB>
                      <a:noFill/>
                    </a:lnB>
                  </a:tcPr>
                </a:tc>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Competency</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Operating Rev/Exp</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GF Levy / Rates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3-5 yr Avg., 6m Actual</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All - Easy But Not Assured</a:t>
                      </a: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Intergovernmental Rev/Exp</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LGA / Grants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Regulations / Legislation</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All - Legal Requirement</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Capital Projects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Levy / Rates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10-20 year Horizon</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Most - $ to Engineer</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Capital Maint./Replacement</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Levy / Rates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20 year Horizon</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Few - Difficult **</a:t>
                      </a:r>
                    </a:p>
                  </a:txBody>
                  <a:tcPr marL="9525" marR="9525" marT="9525" marB="0" anchor="b">
                    <a:lnL>
                      <a:noFill/>
                    </a:lnL>
                    <a:lnR>
                      <a:noFill/>
                    </a:lnR>
                    <a:lnT>
                      <a:noFill/>
                    </a:lnT>
                    <a:lnB>
                      <a:noFill/>
                    </a:lnB>
                  </a:tcPr>
                </a:tc>
                <a:extLst>
                  <a:ext uri="{0D108BD9-81ED-4DB2-BD59-A6C34878D82A}">
                    <a16:rowId xmlns:a16="http://schemas.microsoft.com/office/drawing/2014/main" val="10004"/>
                  </a:ext>
                </a:extLst>
              </a:tr>
              <a:tr h="638346">
                <a:tc gridSpan="4">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 Largest Available Marginal Competitive Advantage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64941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Property Tax Calculation</a:t>
            </a:r>
          </a:p>
        </p:txBody>
      </p:sp>
      <p:sp>
        <p:nvSpPr>
          <p:cNvPr id="3" name="Content Placeholder 2"/>
          <p:cNvSpPr>
            <a:spLocks noGrp="1"/>
          </p:cNvSpPr>
          <p:nvPr>
            <p:ph idx="1"/>
          </p:nvPr>
        </p:nvSpPr>
        <p:spPr>
          <a:xfrm>
            <a:off x="838200" y="1610686"/>
            <a:ext cx="10515600" cy="5100507"/>
          </a:xfrm>
        </p:spPr>
        <p:txBody>
          <a:bodyPr>
            <a:normAutofit/>
          </a:bodyPr>
          <a:lstStyle/>
          <a:p>
            <a:pPr>
              <a:lnSpc>
                <a:spcPct val="110000"/>
              </a:lnSpc>
            </a:pPr>
            <a:r>
              <a:rPr lang="en-US" sz="2400" dirty="0"/>
              <a:t>Why Tax Rate Is More Important Than Levy Amount</a:t>
            </a:r>
          </a:p>
          <a:p>
            <a:pPr>
              <a:lnSpc>
                <a:spcPct val="110000"/>
              </a:lnSpc>
            </a:pPr>
            <a:r>
              <a:rPr lang="en-US" sz="2400" dirty="0"/>
              <a:t>Levy Will Always Go Up Over Time</a:t>
            </a:r>
          </a:p>
          <a:p>
            <a:pPr>
              <a:lnSpc>
                <a:spcPct val="110000"/>
              </a:lnSpc>
            </a:pPr>
            <a:endParaRPr lang="en-US" sz="2400" dirty="0"/>
          </a:p>
          <a:p>
            <a:pPr>
              <a:lnSpc>
                <a:spcPct val="110000"/>
              </a:lnSpc>
            </a:pPr>
            <a:r>
              <a:rPr lang="en-US" sz="2400" dirty="0"/>
              <a:t>Tax Rate Provides Better Comparison Between Cities And Years</a:t>
            </a:r>
          </a:p>
          <a:p>
            <a:pPr>
              <a:lnSpc>
                <a:spcPct val="110000"/>
              </a:lnSpc>
            </a:pPr>
            <a:endParaRPr lang="en-US" sz="2400" dirty="0"/>
          </a:p>
          <a:p>
            <a:pPr>
              <a:lnSpc>
                <a:spcPct val="110000"/>
              </a:lnSpc>
            </a:pPr>
            <a:r>
              <a:rPr lang="en-US" sz="2400" dirty="0"/>
              <a:t>Tax Rate = Levy / Tax Capacity (Adjusted Market Value)</a:t>
            </a:r>
          </a:p>
          <a:p>
            <a:pPr>
              <a:lnSpc>
                <a:spcPct val="110000"/>
              </a:lnSpc>
            </a:pPr>
            <a:r>
              <a:rPr lang="en-US" sz="2400" dirty="0"/>
              <a:t>Property Value X Tax Rate = Property Taxes</a:t>
            </a:r>
          </a:p>
          <a:p>
            <a:pPr>
              <a:lnSpc>
                <a:spcPct val="110000"/>
              </a:lnSpc>
            </a:pPr>
            <a:endParaRPr lang="en-US" sz="1800" dirty="0"/>
          </a:p>
          <a:p>
            <a:pPr>
              <a:lnSpc>
                <a:spcPct val="110000"/>
              </a:lnSpc>
            </a:pPr>
            <a:r>
              <a:rPr lang="en-US" sz="1800" dirty="0"/>
              <a:t>Property owners can appeal the assessed value of their property at the annual Local (April) or County (June) Board of Equalization Meeting.  Appeals affect the coming tax year, not current tax year.</a:t>
            </a:r>
          </a:p>
          <a:p>
            <a:endParaRPr lang="en-US" dirty="0"/>
          </a:p>
          <a:p>
            <a:endParaRPr lang="en-US" dirty="0"/>
          </a:p>
        </p:txBody>
      </p:sp>
    </p:spTree>
    <p:extLst>
      <p:ext uri="{BB962C8B-B14F-4D97-AF65-F5344CB8AC3E}">
        <p14:creationId xmlns:p14="http://schemas.microsoft.com/office/powerpoint/2010/main" val="1176247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790D5458-404C-4C35-8C0B-A15E9082883A}"/>
              </a:ext>
            </a:extLst>
          </p:cNvPr>
          <p:cNvSpPr txBox="1"/>
          <p:nvPr/>
        </p:nvSpPr>
        <p:spPr>
          <a:xfrm>
            <a:off x="9957732" y="1384183"/>
            <a:ext cx="1880387"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TMV=EMV Less Exclusions</a:t>
            </a:r>
          </a:p>
        </p:txBody>
      </p:sp>
      <p:sp>
        <p:nvSpPr>
          <p:cNvPr id="17" name="TextBox 16">
            <a:extLst>
              <a:ext uri="{FF2B5EF4-FFF2-40B4-BE49-F238E27FC236}">
                <a16:creationId xmlns:a16="http://schemas.microsoft.com/office/drawing/2014/main" id="{7C2CCAAA-B532-4A8E-BADE-CE4DF70CFDE4}"/>
              </a:ext>
            </a:extLst>
          </p:cNvPr>
          <p:cNvSpPr txBox="1"/>
          <p:nvPr/>
        </p:nvSpPr>
        <p:spPr>
          <a:xfrm>
            <a:off x="9986764" y="2466272"/>
            <a:ext cx="185135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a:t>Total Amount Originally Proposed</a:t>
            </a:r>
          </a:p>
          <a:p>
            <a:r>
              <a:rPr lang="en-US" sz="1200" dirty="0"/>
              <a:t>by Taxing Jurisdictions (September)</a:t>
            </a:r>
          </a:p>
        </p:txBody>
      </p:sp>
      <p:sp>
        <p:nvSpPr>
          <p:cNvPr id="20" name="TextBox 19">
            <a:extLst>
              <a:ext uri="{FF2B5EF4-FFF2-40B4-BE49-F238E27FC236}">
                <a16:creationId xmlns:a16="http://schemas.microsoft.com/office/drawing/2014/main" id="{CB1EB5FA-BB10-4B30-9335-D0D7C53BD063}"/>
              </a:ext>
            </a:extLst>
          </p:cNvPr>
          <p:cNvSpPr txBox="1"/>
          <p:nvPr/>
        </p:nvSpPr>
        <p:spPr>
          <a:xfrm>
            <a:off x="9986764" y="3429000"/>
            <a:ext cx="185135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a:t>Total Amount After Final Adoption</a:t>
            </a:r>
          </a:p>
          <a:p>
            <a:r>
              <a:rPr lang="en-US" sz="1200" dirty="0"/>
              <a:t>By Taxing Jurisdictions (December)</a:t>
            </a:r>
          </a:p>
        </p:txBody>
      </p:sp>
      <p:sp>
        <p:nvSpPr>
          <p:cNvPr id="23" name="TextBox 22">
            <a:extLst>
              <a:ext uri="{FF2B5EF4-FFF2-40B4-BE49-F238E27FC236}">
                <a16:creationId xmlns:a16="http://schemas.microsoft.com/office/drawing/2014/main" id="{362BF488-4DD9-43E9-9D01-344C830EEBB7}"/>
              </a:ext>
            </a:extLst>
          </p:cNvPr>
          <p:cNvSpPr txBox="1"/>
          <p:nvPr/>
        </p:nvSpPr>
        <p:spPr>
          <a:xfrm>
            <a:off x="37455" y="6489437"/>
            <a:ext cx="2283317"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9.A/B. School District Tax Amount</a:t>
            </a:r>
          </a:p>
        </p:txBody>
      </p:sp>
      <p:sp>
        <p:nvSpPr>
          <p:cNvPr id="26" name="TextBox 25">
            <a:extLst>
              <a:ext uri="{FF2B5EF4-FFF2-40B4-BE49-F238E27FC236}">
                <a16:creationId xmlns:a16="http://schemas.microsoft.com/office/drawing/2014/main" id="{AE95CC22-B14B-45B7-8CAF-397216F3082A}"/>
              </a:ext>
            </a:extLst>
          </p:cNvPr>
          <p:cNvSpPr txBox="1"/>
          <p:nvPr/>
        </p:nvSpPr>
        <p:spPr>
          <a:xfrm>
            <a:off x="168774" y="6129387"/>
            <a:ext cx="1352806"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7. City Tax Amount</a:t>
            </a:r>
          </a:p>
        </p:txBody>
      </p:sp>
      <p:sp>
        <p:nvSpPr>
          <p:cNvPr id="29" name="TextBox 28">
            <a:extLst>
              <a:ext uri="{FF2B5EF4-FFF2-40B4-BE49-F238E27FC236}">
                <a16:creationId xmlns:a16="http://schemas.microsoft.com/office/drawing/2014/main" id="{904AC203-4CEF-41BC-A5F8-4C55A7C88137}"/>
              </a:ext>
            </a:extLst>
          </p:cNvPr>
          <p:cNvSpPr txBox="1"/>
          <p:nvPr/>
        </p:nvSpPr>
        <p:spPr>
          <a:xfrm>
            <a:off x="168774" y="5677773"/>
            <a:ext cx="1558183"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6. County Tax Amount</a:t>
            </a:r>
          </a:p>
        </p:txBody>
      </p:sp>
      <p:sp>
        <p:nvSpPr>
          <p:cNvPr id="32" name="TextBox 31">
            <a:extLst>
              <a:ext uri="{FF2B5EF4-FFF2-40B4-BE49-F238E27FC236}">
                <a16:creationId xmlns:a16="http://schemas.microsoft.com/office/drawing/2014/main" id="{242C4F05-F213-4764-90D0-B95AB70BF81A}"/>
              </a:ext>
            </a:extLst>
          </p:cNvPr>
          <p:cNvSpPr txBox="1"/>
          <p:nvPr/>
        </p:nvSpPr>
        <p:spPr>
          <a:xfrm>
            <a:off x="10010824" y="4391728"/>
            <a:ext cx="1827295" cy="461665"/>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10. East Central Regional</a:t>
            </a:r>
          </a:p>
          <a:p>
            <a:r>
              <a:rPr lang="en-US" sz="1200" dirty="0"/>
              <a:t>Development Commission</a:t>
            </a:r>
          </a:p>
        </p:txBody>
      </p:sp>
      <p:pic>
        <p:nvPicPr>
          <p:cNvPr id="40" name="Content Placeholder 39">
            <a:extLst>
              <a:ext uri="{FF2B5EF4-FFF2-40B4-BE49-F238E27FC236}">
                <a16:creationId xmlns:a16="http://schemas.microsoft.com/office/drawing/2014/main" id="{0E815A5C-8F50-4D61-9F1D-4139406F257A}"/>
              </a:ext>
            </a:extLst>
          </p:cNvPr>
          <p:cNvPicPr>
            <a:picLocks noGrp="1" noChangeAspect="1"/>
          </p:cNvPicPr>
          <p:nvPr>
            <p:ph idx="1"/>
          </p:nvPr>
        </p:nvPicPr>
        <p:blipFill>
          <a:blip r:embed="rId2"/>
          <a:stretch>
            <a:fillRect/>
          </a:stretch>
        </p:blipFill>
        <p:spPr>
          <a:xfrm>
            <a:off x="2338836" y="-60730"/>
            <a:ext cx="7592410" cy="6979460"/>
          </a:xfrm>
          <a:prstGeom prst="rect">
            <a:avLst/>
          </a:prstGeom>
        </p:spPr>
      </p:pic>
      <p:sp>
        <p:nvSpPr>
          <p:cNvPr id="10" name="TextBox 9">
            <a:extLst>
              <a:ext uri="{FF2B5EF4-FFF2-40B4-BE49-F238E27FC236}">
                <a16:creationId xmlns:a16="http://schemas.microsoft.com/office/drawing/2014/main" id="{3A1CDE96-0D0D-497A-B4DA-F35BC6913703}"/>
              </a:ext>
            </a:extLst>
          </p:cNvPr>
          <p:cNvSpPr txBox="1"/>
          <p:nvPr/>
        </p:nvSpPr>
        <p:spPr>
          <a:xfrm>
            <a:off x="9957732" y="251670"/>
            <a:ext cx="1957177"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a:t>Value Determined by County Assessor, 90-105% of Fair Market Value by Statute</a:t>
            </a:r>
          </a:p>
        </p:txBody>
      </p:sp>
      <p:cxnSp>
        <p:nvCxnSpPr>
          <p:cNvPr id="12" name="Straight Arrow Connector 11">
            <a:extLst>
              <a:ext uri="{FF2B5EF4-FFF2-40B4-BE49-F238E27FC236}">
                <a16:creationId xmlns:a16="http://schemas.microsoft.com/office/drawing/2014/main" id="{DC276B68-1977-469D-BDEC-5F114E4A442A}"/>
              </a:ext>
            </a:extLst>
          </p:cNvPr>
          <p:cNvCxnSpPr>
            <a:cxnSpLocks/>
            <a:stCxn id="10" idx="1"/>
          </p:cNvCxnSpPr>
          <p:nvPr/>
        </p:nvCxnSpPr>
        <p:spPr>
          <a:xfrm flipH="1">
            <a:off x="9739620" y="574836"/>
            <a:ext cx="218112" cy="2137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99BA9EDA-2D74-4676-A005-F2969ECC732D}"/>
              </a:ext>
            </a:extLst>
          </p:cNvPr>
          <p:cNvCxnSpPr>
            <a:stCxn id="14" idx="1"/>
          </p:cNvCxnSpPr>
          <p:nvPr/>
        </p:nvCxnSpPr>
        <p:spPr>
          <a:xfrm flipH="1" flipV="1">
            <a:off x="9739620" y="1363401"/>
            <a:ext cx="218112" cy="1592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ABC8ABA2-8E44-438E-AE5B-FB411EF7E80C}"/>
              </a:ext>
            </a:extLst>
          </p:cNvPr>
          <p:cNvCxnSpPr>
            <a:cxnSpLocks/>
            <a:stCxn id="17" idx="1"/>
          </p:cNvCxnSpPr>
          <p:nvPr/>
        </p:nvCxnSpPr>
        <p:spPr>
          <a:xfrm flipH="1" flipV="1">
            <a:off x="9662234" y="2618307"/>
            <a:ext cx="324530" cy="2634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CE383F06-5253-47A7-8DE3-A2FEC6ACDC3E}"/>
              </a:ext>
            </a:extLst>
          </p:cNvPr>
          <p:cNvCxnSpPr>
            <a:cxnSpLocks/>
            <a:stCxn id="20" idx="1"/>
          </p:cNvCxnSpPr>
          <p:nvPr/>
        </p:nvCxnSpPr>
        <p:spPr>
          <a:xfrm flipH="1" flipV="1">
            <a:off x="9691266" y="3528789"/>
            <a:ext cx="295498" cy="315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31BD12EC-FA00-4339-A273-1A1DE6BD2E8C}"/>
              </a:ext>
            </a:extLst>
          </p:cNvPr>
          <p:cNvCxnSpPr>
            <a:cxnSpLocks/>
            <a:stCxn id="32" idx="1"/>
          </p:cNvCxnSpPr>
          <p:nvPr/>
        </p:nvCxnSpPr>
        <p:spPr>
          <a:xfrm flipH="1" flipV="1">
            <a:off x="9568873" y="4544291"/>
            <a:ext cx="441951" cy="7827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a:extLst>
              <a:ext uri="{FF2B5EF4-FFF2-40B4-BE49-F238E27FC236}">
                <a16:creationId xmlns:a16="http://schemas.microsoft.com/office/drawing/2014/main" id="{B642D1EF-2A13-4F87-82F5-2D36B0DE450E}"/>
              </a:ext>
            </a:extLst>
          </p:cNvPr>
          <p:cNvCxnSpPr>
            <a:stCxn id="29" idx="3"/>
          </p:cNvCxnSpPr>
          <p:nvPr/>
        </p:nvCxnSpPr>
        <p:spPr>
          <a:xfrm>
            <a:off x="1726957" y="5816273"/>
            <a:ext cx="1168239" cy="263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B08D3860-6A3B-4531-AE13-B909526937B5}"/>
              </a:ext>
            </a:extLst>
          </p:cNvPr>
          <p:cNvCxnSpPr>
            <a:cxnSpLocks/>
            <a:stCxn id="26" idx="3"/>
          </p:cNvCxnSpPr>
          <p:nvPr/>
        </p:nvCxnSpPr>
        <p:spPr>
          <a:xfrm>
            <a:off x="1521580" y="6267887"/>
            <a:ext cx="1204842" cy="461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4AD8282A-0174-413A-AD14-2CB6D5F84593}"/>
              </a:ext>
            </a:extLst>
          </p:cNvPr>
          <p:cNvCxnSpPr>
            <a:cxnSpLocks/>
            <a:stCxn id="23" idx="3"/>
          </p:cNvCxnSpPr>
          <p:nvPr/>
        </p:nvCxnSpPr>
        <p:spPr>
          <a:xfrm>
            <a:off x="2320772" y="6627937"/>
            <a:ext cx="1026435" cy="329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B40E921E-046D-4BAF-A8E1-FA70D6C0E696}"/>
              </a:ext>
            </a:extLst>
          </p:cNvPr>
          <p:cNvSpPr/>
          <p:nvPr/>
        </p:nvSpPr>
        <p:spPr>
          <a:xfrm>
            <a:off x="2961314" y="1661182"/>
            <a:ext cx="1166069" cy="21795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3297105-81AE-4CFE-AEA7-B739E14EBF29}"/>
              </a:ext>
            </a:extLst>
          </p:cNvPr>
          <p:cNvSpPr/>
          <p:nvPr/>
        </p:nvSpPr>
        <p:spPr>
          <a:xfrm>
            <a:off x="3402725" y="3844499"/>
            <a:ext cx="1823616" cy="21795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CB2E30E-D51F-41BC-8915-888EC48F39AA}"/>
              </a:ext>
            </a:extLst>
          </p:cNvPr>
          <p:cNvSpPr/>
          <p:nvPr/>
        </p:nvSpPr>
        <p:spPr>
          <a:xfrm>
            <a:off x="3706612" y="2555389"/>
            <a:ext cx="521439" cy="1258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E6A4F07-D9EA-440B-99AF-189963F10B58}"/>
              </a:ext>
            </a:extLst>
          </p:cNvPr>
          <p:cNvSpPr/>
          <p:nvPr/>
        </p:nvSpPr>
        <p:spPr>
          <a:xfrm>
            <a:off x="3347207" y="1023457"/>
            <a:ext cx="1057013" cy="21795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0102F84-CBF3-4410-BFF4-989A15A965BB}"/>
              </a:ext>
            </a:extLst>
          </p:cNvPr>
          <p:cNvSpPr/>
          <p:nvPr/>
        </p:nvSpPr>
        <p:spPr>
          <a:xfrm>
            <a:off x="2650921" y="3020037"/>
            <a:ext cx="3347207" cy="26374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3506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Budget Options to Consider</a:t>
            </a:r>
          </a:p>
        </p:txBody>
      </p:sp>
      <p:sp>
        <p:nvSpPr>
          <p:cNvPr id="3" name="Content Placeholder 2"/>
          <p:cNvSpPr>
            <a:spLocks noGrp="1"/>
          </p:cNvSpPr>
          <p:nvPr>
            <p:ph idx="1"/>
          </p:nvPr>
        </p:nvSpPr>
        <p:spPr>
          <a:xfrm>
            <a:off x="838200" y="1825625"/>
            <a:ext cx="10515600" cy="901391"/>
          </a:xfrm>
        </p:spPr>
        <p:txBody>
          <a:bodyPr>
            <a:normAutofit/>
          </a:bodyPr>
          <a:lstStyle/>
          <a:p>
            <a:r>
              <a:rPr lang="en-US" dirty="0"/>
              <a:t>Delaying Street Improvement Projects</a:t>
            </a:r>
          </a:p>
          <a:p>
            <a:pPr lvl="1"/>
            <a:r>
              <a:rPr lang="en-US" dirty="0"/>
              <a:t>All current projects were originally identified in 2010</a:t>
            </a:r>
          </a:p>
        </p:txBody>
      </p:sp>
      <p:sp>
        <p:nvSpPr>
          <p:cNvPr id="5" name="Content Placeholder 2"/>
          <p:cNvSpPr txBox="1">
            <a:spLocks/>
          </p:cNvSpPr>
          <p:nvPr/>
        </p:nvSpPr>
        <p:spPr>
          <a:xfrm>
            <a:off x="838200" y="2861953"/>
            <a:ext cx="10515600" cy="85823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Delay / Eliminate Capital Maint/Replacement Items</a:t>
            </a:r>
          </a:p>
          <a:p>
            <a:pPr lvl="1"/>
            <a:r>
              <a:rPr lang="en-US" dirty="0"/>
              <a:t>All items have been identified as needed</a:t>
            </a:r>
          </a:p>
        </p:txBody>
      </p:sp>
      <p:sp>
        <p:nvSpPr>
          <p:cNvPr id="6" name="Content Placeholder 2"/>
          <p:cNvSpPr txBox="1">
            <a:spLocks/>
          </p:cNvSpPr>
          <p:nvPr/>
        </p:nvSpPr>
        <p:spPr>
          <a:xfrm>
            <a:off x="838200" y="3855124"/>
            <a:ext cx="10515600" cy="12169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Reduce Operating Expenditures</a:t>
            </a:r>
          </a:p>
          <a:p>
            <a:pPr lvl="1"/>
            <a:r>
              <a:rPr lang="en-US" dirty="0"/>
              <a:t>Contracts and other legal obligations may limit scope of possible changes</a:t>
            </a:r>
          </a:p>
        </p:txBody>
      </p:sp>
      <p:sp>
        <p:nvSpPr>
          <p:cNvPr id="7" name="Content Placeholder 2">
            <a:extLst>
              <a:ext uri="{FF2B5EF4-FFF2-40B4-BE49-F238E27FC236}">
                <a16:creationId xmlns:a16="http://schemas.microsoft.com/office/drawing/2014/main" id="{D232B3BD-A25A-406B-B53E-6F9A8C263F5C}"/>
              </a:ext>
            </a:extLst>
          </p:cNvPr>
          <p:cNvSpPr txBox="1">
            <a:spLocks/>
          </p:cNvSpPr>
          <p:nvPr/>
        </p:nvSpPr>
        <p:spPr>
          <a:xfrm>
            <a:off x="838200" y="4866506"/>
            <a:ext cx="10515600" cy="12169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67857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BA0C9-0E69-49CD-B5BE-1F86075C057D}"/>
              </a:ext>
            </a:extLst>
          </p:cNvPr>
          <p:cNvSpPr>
            <a:spLocks noGrp="1"/>
          </p:cNvSpPr>
          <p:nvPr>
            <p:ph type="ctrTitle"/>
          </p:nvPr>
        </p:nvSpPr>
        <p:spPr>
          <a:xfrm>
            <a:off x="1524000" y="0"/>
            <a:ext cx="9144000" cy="881928"/>
          </a:xfrm>
        </p:spPr>
        <p:txBody>
          <a:bodyPr>
            <a:normAutofit/>
          </a:bodyPr>
          <a:lstStyle/>
          <a:p>
            <a:r>
              <a:rPr lang="en-US" sz="4400" b="1" dirty="0">
                <a:latin typeface="Times New Roman" panose="02020603050405020304" pitchFamily="18" charset="0"/>
                <a:cs typeface="Times New Roman" panose="02020603050405020304" pitchFamily="18" charset="0"/>
              </a:rPr>
              <a:t>Budget Summary</a:t>
            </a:r>
          </a:p>
        </p:txBody>
      </p:sp>
      <p:graphicFrame>
        <p:nvGraphicFramePr>
          <p:cNvPr id="4" name="Table 3">
            <a:extLst>
              <a:ext uri="{FF2B5EF4-FFF2-40B4-BE49-F238E27FC236}">
                <a16:creationId xmlns:a16="http://schemas.microsoft.com/office/drawing/2014/main" id="{91333A28-8D1D-4BEF-9E10-31858EC192E0}"/>
              </a:ext>
            </a:extLst>
          </p:cNvPr>
          <p:cNvGraphicFramePr>
            <a:graphicFrameLocks noGrp="1"/>
          </p:cNvGraphicFramePr>
          <p:nvPr>
            <p:extLst>
              <p:ext uri="{D42A27DB-BD31-4B8C-83A1-F6EECF244321}">
                <p14:modId xmlns:p14="http://schemas.microsoft.com/office/powerpoint/2010/main" val="2420278209"/>
              </p:ext>
            </p:extLst>
          </p:nvPr>
        </p:nvGraphicFramePr>
        <p:xfrm>
          <a:off x="1170123" y="926024"/>
          <a:ext cx="9581827" cy="5583270"/>
        </p:xfrm>
        <a:graphic>
          <a:graphicData uri="http://schemas.openxmlformats.org/drawingml/2006/table">
            <a:tbl>
              <a:tblPr/>
              <a:tblGrid>
                <a:gridCol w="2533654">
                  <a:extLst>
                    <a:ext uri="{9D8B030D-6E8A-4147-A177-3AD203B41FA5}">
                      <a16:colId xmlns:a16="http://schemas.microsoft.com/office/drawing/2014/main" val="4240128697"/>
                    </a:ext>
                  </a:extLst>
                </a:gridCol>
                <a:gridCol w="1335928">
                  <a:extLst>
                    <a:ext uri="{9D8B030D-6E8A-4147-A177-3AD203B41FA5}">
                      <a16:colId xmlns:a16="http://schemas.microsoft.com/office/drawing/2014/main" val="145051570"/>
                    </a:ext>
                  </a:extLst>
                </a:gridCol>
                <a:gridCol w="1151662">
                  <a:extLst>
                    <a:ext uri="{9D8B030D-6E8A-4147-A177-3AD203B41FA5}">
                      <a16:colId xmlns:a16="http://schemas.microsoft.com/office/drawing/2014/main" val="3035668712"/>
                    </a:ext>
                  </a:extLst>
                </a:gridCol>
                <a:gridCol w="1151662">
                  <a:extLst>
                    <a:ext uri="{9D8B030D-6E8A-4147-A177-3AD203B41FA5}">
                      <a16:colId xmlns:a16="http://schemas.microsoft.com/office/drawing/2014/main" val="563432363"/>
                    </a:ext>
                  </a:extLst>
                </a:gridCol>
                <a:gridCol w="1136307">
                  <a:extLst>
                    <a:ext uri="{9D8B030D-6E8A-4147-A177-3AD203B41FA5}">
                      <a16:colId xmlns:a16="http://schemas.microsoft.com/office/drawing/2014/main" val="1784010074"/>
                    </a:ext>
                  </a:extLst>
                </a:gridCol>
                <a:gridCol w="1136307">
                  <a:extLst>
                    <a:ext uri="{9D8B030D-6E8A-4147-A177-3AD203B41FA5}">
                      <a16:colId xmlns:a16="http://schemas.microsoft.com/office/drawing/2014/main" val="3584852444"/>
                    </a:ext>
                  </a:extLst>
                </a:gridCol>
                <a:gridCol w="1136307">
                  <a:extLst>
                    <a:ext uri="{9D8B030D-6E8A-4147-A177-3AD203B41FA5}">
                      <a16:colId xmlns:a16="http://schemas.microsoft.com/office/drawing/2014/main" val="3276505505"/>
                    </a:ext>
                  </a:extLst>
                </a:gridCol>
              </a:tblGrid>
              <a:tr h="186109">
                <a:tc>
                  <a:txBody>
                    <a:bodyPr/>
                    <a:lstStyle/>
                    <a:p>
                      <a:pPr algn="ctr" fontAlgn="b"/>
                      <a:r>
                        <a:rPr lang="en-US" sz="1100" b="1" i="0" u="none" strike="noStrike">
                          <a:solidFill>
                            <a:srgbClr val="000000"/>
                          </a:solidFill>
                          <a:effectLst/>
                          <a:latin typeface="Calibri" panose="020F0502020204030204" pitchFamily="34" charset="0"/>
                        </a:rPr>
                        <a:t>Title / Detail</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dirty="0">
                          <a:solidFill>
                            <a:srgbClr val="000000"/>
                          </a:solidFill>
                          <a:effectLst/>
                          <a:latin typeface="Calibri" panose="020F0502020204030204" pitchFamily="34" charset="0"/>
                        </a:rPr>
                        <a:t> 2025 PROPOSED </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ctr" fontAlgn="b"/>
                      <a:r>
                        <a:rPr lang="en-US" sz="1100" b="1" i="0" u="none" strike="noStrike">
                          <a:solidFill>
                            <a:srgbClr val="000000"/>
                          </a:solidFill>
                          <a:effectLst/>
                          <a:latin typeface="Calibri" panose="020F0502020204030204" pitchFamily="34" charset="0"/>
                        </a:rPr>
                        <a:t> 2024 BUDGET </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2023 BUDGET </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2023 ACTUAL </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2022 ACTUAL </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1" i="0" u="none" strike="noStrike">
                          <a:solidFill>
                            <a:srgbClr val="000000"/>
                          </a:solidFill>
                          <a:effectLst/>
                          <a:latin typeface="Calibri" panose="020F0502020204030204" pitchFamily="34" charset="0"/>
                        </a:rPr>
                        <a:t> 2021 ACTUAL </a:t>
                      </a:r>
                    </a:p>
                  </a:txBody>
                  <a:tcPr marL="5002" marR="5002" marT="5002"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2641578"/>
                  </a:ext>
                </a:extLst>
              </a:tr>
              <a:tr h="186109">
                <a:tc>
                  <a:txBody>
                    <a:bodyPr/>
                    <a:lstStyle/>
                    <a:p>
                      <a:pPr algn="l" fontAlgn="b"/>
                      <a:r>
                        <a:rPr lang="en-US" sz="1100" b="1" i="0" u="none" strike="noStrike">
                          <a:solidFill>
                            <a:srgbClr val="000000"/>
                          </a:solidFill>
                          <a:effectLst/>
                          <a:latin typeface="Calibri" panose="020F0502020204030204" pitchFamily="34" charset="0"/>
                        </a:rPr>
                        <a:t>TAXES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2,561,665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2,535,167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2,840,412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2,796,109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2,261,261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1,878,203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746605"/>
                  </a:ext>
                </a:extLst>
              </a:tr>
              <a:tr h="186109">
                <a:tc>
                  <a:txBody>
                    <a:bodyPr/>
                    <a:lstStyle/>
                    <a:p>
                      <a:pPr algn="l" fontAlgn="b"/>
                      <a:r>
                        <a:rPr lang="en-US" sz="1100" b="1" i="0" u="none" strike="noStrike">
                          <a:solidFill>
                            <a:srgbClr val="000000"/>
                          </a:solidFill>
                          <a:effectLst/>
                          <a:latin typeface="Calibri" panose="020F0502020204030204" pitchFamily="34" charset="0"/>
                        </a:rPr>
                        <a:t>LICENSES/PERMITS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146,300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237,050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260,525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400,205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316,775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351,751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421594"/>
                  </a:ext>
                </a:extLst>
              </a:tr>
              <a:tr h="186109">
                <a:tc>
                  <a:txBody>
                    <a:bodyPr/>
                    <a:lstStyle/>
                    <a:p>
                      <a:pPr algn="l" fontAlgn="b"/>
                      <a:r>
                        <a:rPr lang="en-US" sz="1100" b="1" i="0" u="none" strike="noStrike">
                          <a:solidFill>
                            <a:srgbClr val="000000"/>
                          </a:solidFill>
                          <a:effectLst/>
                          <a:latin typeface="Calibri" panose="020F0502020204030204" pitchFamily="34" charset="0"/>
                        </a:rPr>
                        <a:t>INTERGOVERNMENTAL</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1,215,789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1,208,352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1,019,918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1,056,023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1,012,834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1,017,502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04250941"/>
                  </a:ext>
                </a:extLst>
              </a:tr>
              <a:tr h="186109">
                <a:tc>
                  <a:txBody>
                    <a:bodyPr/>
                    <a:lstStyle/>
                    <a:p>
                      <a:pPr algn="l" fontAlgn="b"/>
                      <a:r>
                        <a:rPr lang="en-US" sz="1100" b="1" i="0" u="none" strike="noStrike">
                          <a:solidFill>
                            <a:srgbClr val="000000"/>
                          </a:solidFill>
                          <a:effectLst/>
                          <a:latin typeface="Calibri" panose="020F0502020204030204" pitchFamily="34" charset="0"/>
                        </a:rPr>
                        <a:t>CHARGES FOR SERVICES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159,200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164,750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165,425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229,895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255,146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179,380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04100643"/>
                  </a:ext>
                </a:extLst>
              </a:tr>
              <a:tr h="186109">
                <a:tc>
                  <a:txBody>
                    <a:bodyPr/>
                    <a:lstStyle/>
                    <a:p>
                      <a:pPr algn="l" fontAlgn="b"/>
                      <a:r>
                        <a:rPr lang="en-US" sz="1100" b="1" i="0" u="none" strike="noStrike">
                          <a:solidFill>
                            <a:srgbClr val="000000"/>
                          </a:solidFill>
                          <a:effectLst/>
                          <a:latin typeface="Calibri" panose="020F0502020204030204" pitchFamily="34" charset="0"/>
                        </a:rPr>
                        <a:t>FINES AND FORFEITURES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28,400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28,500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35,800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32,358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22,821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33,284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76553041"/>
                  </a:ext>
                </a:extLst>
              </a:tr>
              <a:tr h="186109">
                <a:tc>
                  <a:txBody>
                    <a:bodyPr/>
                    <a:lstStyle/>
                    <a:p>
                      <a:pPr algn="l" fontAlgn="b"/>
                      <a:r>
                        <a:rPr lang="en-US" sz="1100" b="1" i="0" u="none" strike="noStrike">
                          <a:solidFill>
                            <a:srgbClr val="000000"/>
                          </a:solidFill>
                          <a:effectLst/>
                          <a:latin typeface="Calibri" panose="020F0502020204030204" pitchFamily="34" charset="0"/>
                        </a:rPr>
                        <a:t>MISCELLANEOUS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78,800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44,500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37,850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219,102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17,614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25,662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11762934"/>
                  </a:ext>
                </a:extLst>
              </a:tr>
              <a:tr h="186109">
                <a:tc>
                  <a:txBody>
                    <a:bodyPr/>
                    <a:lstStyle/>
                    <a:p>
                      <a:pPr algn="l" fontAlgn="b"/>
                      <a:r>
                        <a:rPr lang="en-US" sz="1100" b="1" i="0" u="none" strike="noStrike">
                          <a:solidFill>
                            <a:srgbClr val="000000"/>
                          </a:solidFill>
                          <a:effectLst/>
                          <a:latin typeface="Calibri" panose="020F0502020204030204" pitchFamily="34" charset="0"/>
                        </a:rPr>
                        <a:t>TRANSFERS IN</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465,761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569,281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442,605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442,605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409,152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486,400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94519173"/>
                  </a:ext>
                </a:extLst>
              </a:tr>
              <a:tr h="186109">
                <a:tc>
                  <a:txBody>
                    <a:bodyPr/>
                    <a:lstStyle/>
                    <a:p>
                      <a:pPr algn="r" fontAlgn="b"/>
                      <a:r>
                        <a:rPr lang="en-US" sz="1100" b="1" i="0" u="none" strike="noStrike">
                          <a:solidFill>
                            <a:srgbClr val="000000"/>
                          </a:solidFill>
                          <a:effectLst/>
                          <a:latin typeface="Calibri" panose="020F0502020204030204" pitchFamily="34" charset="0"/>
                        </a:rPr>
                        <a:t>GENERAL FUND REVENUES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4,655,915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4,787,600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4,802,535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5,176,297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4,295,603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3,972,182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5704650"/>
                  </a:ext>
                </a:extLst>
              </a:tr>
              <a:tr h="186109">
                <a:tc>
                  <a:txBody>
                    <a:bodyPr/>
                    <a:lstStyle/>
                    <a:p>
                      <a:pPr algn="l" fontAlgn="b"/>
                      <a:r>
                        <a:rPr lang="en-US" sz="1100" b="1" i="0" u="none" strike="noStrike">
                          <a:solidFill>
                            <a:srgbClr val="000000"/>
                          </a:solidFill>
                          <a:effectLst/>
                          <a:latin typeface="Calibri" panose="020F0502020204030204" pitchFamily="34" charset="0"/>
                        </a:rPr>
                        <a:t>COUNCIL</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39,480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39,780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44,550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45,236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37,155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35,679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81293305"/>
                  </a:ext>
                </a:extLst>
              </a:tr>
              <a:tr h="186109">
                <a:tc>
                  <a:txBody>
                    <a:bodyPr/>
                    <a:lstStyle/>
                    <a:p>
                      <a:pPr algn="l" fontAlgn="b"/>
                      <a:r>
                        <a:rPr lang="en-US" sz="1100" b="1" i="0" u="none" strike="noStrike">
                          <a:solidFill>
                            <a:srgbClr val="000000"/>
                          </a:solidFill>
                          <a:effectLst/>
                          <a:latin typeface="Calibri" panose="020F0502020204030204" pitchFamily="34" charset="0"/>
                        </a:rPr>
                        <a:t>ELECTIONS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25,000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11,500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450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7,162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1,436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9874156"/>
                  </a:ext>
                </a:extLst>
              </a:tr>
              <a:tr h="186109">
                <a:tc>
                  <a:txBody>
                    <a:bodyPr/>
                    <a:lstStyle/>
                    <a:p>
                      <a:pPr algn="l" fontAlgn="b"/>
                      <a:r>
                        <a:rPr lang="en-US" sz="1100" b="1" i="0" u="none" strike="noStrike">
                          <a:solidFill>
                            <a:srgbClr val="000000"/>
                          </a:solidFill>
                          <a:effectLst/>
                          <a:latin typeface="Calibri" panose="020F0502020204030204" pitchFamily="34" charset="0"/>
                        </a:rPr>
                        <a:t>FINANCIAL ADMINISTRATION</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704,020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678,485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633,356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582,994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572,815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541,295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2045188"/>
                  </a:ext>
                </a:extLst>
              </a:tr>
              <a:tr h="186109">
                <a:tc>
                  <a:txBody>
                    <a:bodyPr/>
                    <a:lstStyle/>
                    <a:p>
                      <a:pPr algn="l" fontAlgn="b"/>
                      <a:r>
                        <a:rPr lang="en-US" sz="1100" b="1" i="0" u="none" strike="noStrike">
                          <a:solidFill>
                            <a:srgbClr val="000000"/>
                          </a:solidFill>
                          <a:effectLst/>
                          <a:latin typeface="Calibri" panose="020F0502020204030204" pitchFamily="34" charset="0"/>
                        </a:rPr>
                        <a:t>SPECIAL PROJECTS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367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5800920"/>
                  </a:ext>
                </a:extLst>
              </a:tr>
              <a:tr h="186109">
                <a:tc>
                  <a:txBody>
                    <a:bodyPr/>
                    <a:lstStyle/>
                    <a:p>
                      <a:pPr algn="l" fontAlgn="b"/>
                      <a:r>
                        <a:rPr lang="en-US" sz="1100" b="1" i="0" u="none" strike="noStrike">
                          <a:solidFill>
                            <a:srgbClr val="000000"/>
                          </a:solidFill>
                          <a:effectLst/>
                          <a:latin typeface="Calibri" panose="020F0502020204030204" pitchFamily="34" charset="0"/>
                        </a:rPr>
                        <a:t>PLANNING AND ZONING</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171,690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144,900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167,875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132,084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147,696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138,485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4997482"/>
                  </a:ext>
                </a:extLst>
              </a:tr>
              <a:tr h="186109">
                <a:tc>
                  <a:txBody>
                    <a:bodyPr/>
                    <a:lstStyle/>
                    <a:p>
                      <a:pPr algn="l" fontAlgn="b"/>
                      <a:r>
                        <a:rPr lang="en-US" sz="1100" b="1" i="0" u="none" strike="noStrike">
                          <a:solidFill>
                            <a:srgbClr val="000000"/>
                          </a:solidFill>
                          <a:effectLst/>
                          <a:latin typeface="Calibri" panose="020F0502020204030204" pitchFamily="34" charset="0"/>
                        </a:rPr>
                        <a:t>MUNICIPAL BUILDING</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51,410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53,740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50,835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48,456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52,422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49,593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2589172"/>
                  </a:ext>
                </a:extLst>
              </a:tr>
              <a:tr h="186109">
                <a:tc>
                  <a:txBody>
                    <a:bodyPr/>
                    <a:lstStyle/>
                    <a:p>
                      <a:pPr algn="l" fontAlgn="b"/>
                      <a:r>
                        <a:rPr lang="en-US" sz="1100" b="1" i="0" u="none" strike="noStrike">
                          <a:solidFill>
                            <a:srgbClr val="000000"/>
                          </a:solidFill>
                          <a:effectLst/>
                          <a:latin typeface="Calibri" panose="020F0502020204030204" pitchFamily="34" charset="0"/>
                        </a:rPr>
                        <a:t>POLICE ADMINISTRATION</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2,182,430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2,169,580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2,021,860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2,017,334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1,734,545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1,683,863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5579928"/>
                  </a:ext>
                </a:extLst>
              </a:tr>
              <a:tr h="186109">
                <a:tc>
                  <a:txBody>
                    <a:bodyPr/>
                    <a:lstStyle/>
                    <a:p>
                      <a:pPr algn="l" fontAlgn="b"/>
                      <a:r>
                        <a:rPr lang="en-US" sz="1100" b="1" i="0" u="none" strike="noStrike">
                          <a:solidFill>
                            <a:srgbClr val="000000"/>
                          </a:solidFill>
                          <a:effectLst/>
                          <a:latin typeface="Calibri" panose="020F0502020204030204" pitchFamily="34" charset="0"/>
                        </a:rPr>
                        <a:t>FIRE PROTECTION</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312,500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331,900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304,300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308,317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276,030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253,972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52558991"/>
                  </a:ext>
                </a:extLst>
              </a:tr>
              <a:tr h="186109">
                <a:tc>
                  <a:txBody>
                    <a:bodyPr/>
                    <a:lstStyle/>
                    <a:p>
                      <a:pPr algn="l" fontAlgn="b"/>
                      <a:r>
                        <a:rPr lang="en-US" sz="1100" b="1" i="0" u="none" strike="noStrike">
                          <a:solidFill>
                            <a:srgbClr val="000000"/>
                          </a:solidFill>
                          <a:effectLst/>
                          <a:latin typeface="Calibri" panose="020F0502020204030204" pitchFamily="34" charset="0"/>
                        </a:rPr>
                        <a:t>BUILDING INSPECTION ADMIN</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195,665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243,760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295,890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420,256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262,555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223,386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43851020"/>
                  </a:ext>
                </a:extLst>
              </a:tr>
              <a:tr h="186109">
                <a:tc>
                  <a:txBody>
                    <a:bodyPr/>
                    <a:lstStyle/>
                    <a:p>
                      <a:pPr algn="l" fontAlgn="b"/>
                      <a:r>
                        <a:rPr lang="en-US" sz="1100" b="1" i="0" u="none" strike="noStrike">
                          <a:solidFill>
                            <a:srgbClr val="000000"/>
                          </a:solidFill>
                          <a:effectLst/>
                          <a:latin typeface="Calibri" panose="020F0502020204030204" pitchFamily="34" charset="0"/>
                        </a:rPr>
                        <a:t>CODE ENFORCEMENT</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11,369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83581040"/>
                  </a:ext>
                </a:extLst>
              </a:tr>
              <a:tr h="186109">
                <a:tc>
                  <a:txBody>
                    <a:bodyPr/>
                    <a:lstStyle/>
                    <a:p>
                      <a:pPr algn="l" fontAlgn="b"/>
                      <a:r>
                        <a:rPr lang="en-US" sz="1100" b="1" i="0" u="none" strike="noStrike">
                          <a:solidFill>
                            <a:srgbClr val="000000"/>
                          </a:solidFill>
                          <a:effectLst/>
                          <a:latin typeface="Calibri" panose="020F0502020204030204" pitchFamily="34" charset="0"/>
                        </a:rPr>
                        <a:t>CIVIL DEFENSE</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2,220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2,220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2,470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2,220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2,140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2,140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1244279"/>
                  </a:ext>
                </a:extLst>
              </a:tr>
              <a:tr h="186109">
                <a:tc>
                  <a:txBody>
                    <a:bodyPr/>
                    <a:lstStyle/>
                    <a:p>
                      <a:pPr algn="l" fontAlgn="b"/>
                      <a:r>
                        <a:rPr lang="en-US" sz="1100" b="1" i="0" u="none" strike="noStrike">
                          <a:solidFill>
                            <a:srgbClr val="000000"/>
                          </a:solidFill>
                          <a:effectLst/>
                          <a:latin typeface="Calibri" panose="020F0502020204030204" pitchFamily="34" charset="0"/>
                        </a:rPr>
                        <a:t>ANIMAL CONTROL</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1,310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1,360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3,110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649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1,122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3,000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37838610"/>
                  </a:ext>
                </a:extLst>
              </a:tr>
              <a:tr h="186109">
                <a:tc>
                  <a:txBody>
                    <a:bodyPr/>
                    <a:lstStyle/>
                    <a:p>
                      <a:pPr algn="l" fontAlgn="b"/>
                      <a:r>
                        <a:rPr lang="en-US" sz="1100" b="1" i="0" u="none" strike="noStrike">
                          <a:solidFill>
                            <a:srgbClr val="000000"/>
                          </a:solidFill>
                          <a:effectLst/>
                          <a:latin typeface="Calibri" panose="020F0502020204030204" pitchFamily="34" charset="0"/>
                        </a:rPr>
                        <a:t>GENERAL CITY MAINTENANCE</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74,370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70,735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68,080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63,955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61,004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53,649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5165462"/>
                  </a:ext>
                </a:extLst>
              </a:tr>
              <a:tr h="186109">
                <a:tc>
                  <a:txBody>
                    <a:bodyPr/>
                    <a:lstStyle/>
                    <a:p>
                      <a:pPr algn="l" fontAlgn="b"/>
                      <a:r>
                        <a:rPr lang="en-US" sz="1100" b="1" i="0" u="none" strike="noStrike">
                          <a:solidFill>
                            <a:srgbClr val="000000"/>
                          </a:solidFill>
                          <a:effectLst/>
                          <a:latin typeface="Calibri" panose="020F0502020204030204" pitchFamily="34" charset="0"/>
                        </a:rPr>
                        <a:t>HWYS, STREETS, &amp; ROADS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473,390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470,060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461,360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406,509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395,840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329,138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10697396"/>
                  </a:ext>
                </a:extLst>
              </a:tr>
              <a:tr h="186109">
                <a:tc>
                  <a:txBody>
                    <a:bodyPr/>
                    <a:lstStyle/>
                    <a:p>
                      <a:pPr algn="l" fontAlgn="b"/>
                      <a:r>
                        <a:rPr lang="en-US" sz="1100" b="1" i="0" u="none" strike="noStrike">
                          <a:solidFill>
                            <a:srgbClr val="000000"/>
                          </a:solidFill>
                          <a:effectLst/>
                          <a:latin typeface="Calibri" panose="020F0502020204030204" pitchFamily="34" charset="0"/>
                        </a:rPr>
                        <a:t>STREET LIGHTING</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54,720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56,980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56,100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52,859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53,768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58,434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54407787"/>
                  </a:ext>
                </a:extLst>
              </a:tr>
              <a:tr h="186109">
                <a:tc>
                  <a:txBody>
                    <a:bodyPr/>
                    <a:lstStyle/>
                    <a:p>
                      <a:pPr algn="l" fontAlgn="b"/>
                      <a:r>
                        <a:rPr lang="en-US" sz="1100" b="1" i="0" u="none" strike="noStrike">
                          <a:solidFill>
                            <a:srgbClr val="000000"/>
                          </a:solidFill>
                          <a:effectLst/>
                          <a:latin typeface="Calibri" panose="020F0502020204030204" pitchFamily="34" charset="0"/>
                        </a:rPr>
                        <a:t>SANITATION ADMINISTRATION</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38,690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33,640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31,800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28,877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24,514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23,633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00409468"/>
                  </a:ext>
                </a:extLst>
              </a:tr>
              <a:tr h="186109">
                <a:tc>
                  <a:txBody>
                    <a:bodyPr/>
                    <a:lstStyle/>
                    <a:p>
                      <a:pPr algn="l" fontAlgn="b"/>
                      <a:r>
                        <a:rPr lang="en-US" sz="1100" b="1" i="0" u="none" strike="noStrike">
                          <a:solidFill>
                            <a:srgbClr val="000000"/>
                          </a:solidFill>
                          <a:effectLst/>
                          <a:latin typeface="Calibri" panose="020F0502020204030204" pitchFamily="34" charset="0"/>
                        </a:rPr>
                        <a:t>PARK,REC,CULTURE</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478,005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429,185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453,485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438,386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380,724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338,477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39716837"/>
                  </a:ext>
                </a:extLst>
              </a:tr>
              <a:tr h="186109">
                <a:tc>
                  <a:txBody>
                    <a:bodyPr/>
                    <a:lstStyle/>
                    <a:p>
                      <a:pPr algn="l" fontAlgn="b"/>
                      <a:r>
                        <a:rPr lang="en-US" sz="1100" b="1" i="0" u="none" strike="noStrike">
                          <a:solidFill>
                            <a:srgbClr val="000000"/>
                          </a:solidFill>
                          <a:effectLst/>
                          <a:latin typeface="Calibri" panose="020F0502020204030204" pitchFamily="34" charset="0"/>
                        </a:rPr>
                        <a:t>TRANSFERS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33,265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33,265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50,825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42833112"/>
                  </a:ext>
                </a:extLst>
              </a:tr>
              <a:tr h="186109">
                <a:tc>
                  <a:txBody>
                    <a:bodyPr/>
                    <a:lstStyle/>
                    <a:p>
                      <a:pPr algn="l" fontAlgn="b"/>
                      <a:r>
                        <a:rPr lang="en-US" sz="1100" b="1" i="0" u="none" strike="noStrike">
                          <a:solidFill>
                            <a:srgbClr val="000000"/>
                          </a:solidFill>
                          <a:effectLst/>
                          <a:latin typeface="Calibri" panose="020F0502020204030204" pitchFamily="34" charset="0"/>
                        </a:rPr>
                        <a:t>MISCELLANEOUS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15,500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16,510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15,460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14,853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42,161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14,986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1735631"/>
                  </a:ext>
                </a:extLst>
              </a:tr>
              <a:tr h="186109">
                <a:tc>
                  <a:txBody>
                    <a:bodyPr/>
                    <a:lstStyle/>
                    <a:p>
                      <a:pPr algn="r" fontAlgn="b"/>
                      <a:r>
                        <a:rPr lang="en-US" sz="1100" b="1" i="0" u="none" strike="noStrike">
                          <a:solidFill>
                            <a:srgbClr val="000000"/>
                          </a:solidFill>
                          <a:effectLst/>
                          <a:latin typeface="Calibri" panose="020F0502020204030204" pitchFamily="34" charset="0"/>
                        </a:rPr>
                        <a:t>GENERAL FUND EXPENDITURES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4,853,665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4,787,600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4,661,356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4,563,433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4,051,653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3,762,902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42553993"/>
                  </a:ext>
                </a:extLst>
              </a:tr>
              <a:tr h="186109">
                <a:tc>
                  <a:txBody>
                    <a:bodyPr/>
                    <a:lstStyle/>
                    <a:p>
                      <a:pPr algn="l" fontAlgn="b"/>
                      <a:r>
                        <a:rPr lang="en-US" sz="1100" b="1" i="0" u="none" strike="noStrike">
                          <a:solidFill>
                            <a:srgbClr val="000000"/>
                          </a:solidFill>
                          <a:effectLst/>
                          <a:latin typeface="Calibri" panose="020F0502020204030204" pitchFamily="34" charset="0"/>
                        </a:rPr>
                        <a:t>NET INCOME / (LOSS)</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(197,750)</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60000"/>
                        <a:lumOff val="40000"/>
                      </a:schemeClr>
                    </a:solidFill>
                  </a:tcPr>
                </a:tc>
                <a:tc>
                  <a:txBody>
                    <a:bodyPr/>
                    <a:lstStyle/>
                    <a:p>
                      <a:pPr algn="l" fontAlgn="b"/>
                      <a:r>
                        <a:rPr lang="en-US" sz="1100" b="1" i="0" u="none" strike="noStrike">
                          <a:solidFill>
                            <a:srgbClr val="000000"/>
                          </a:solidFill>
                          <a:effectLst/>
                          <a:latin typeface="Calibri" panose="020F0502020204030204" pitchFamily="34" charset="0"/>
                        </a:rPr>
                        <a:t>                          -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141,179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612,864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a:solidFill>
                            <a:srgbClr val="000000"/>
                          </a:solidFill>
                          <a:effectLst/>
                          <a:latin typeface="Calibri" panose="020F0502020204030204" pitchFamily="34" charset="0"/>
                        </a:rPr>
                        <a:t>            243,949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100" b="1" i="0" u="none" strike="noStrike" dirty="0">
                          <a:solidFill>
                            <a:srgbClr val="000000"/>
                          </a:solidFill>
                          <a:effectLst/>
                          <a:latin typeface="Calibri" panose="020F0502020204030204" pitchFamily="34" charset="0"/>
                        </a:rPr>
                        <a:t>            209,280 </a:t>
                      </a:r>
                    </a:p>
                  </a:txBody>
                  <a:tcPr marL="5002" marR="5002" marT="5002"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5193974"/>
                  </a:ext>
                </a:extLst>
              </a:tr>
            </a:tbl>
          </a:graphicData>
        </a:graphic>
      </p:graphicFrame>
    </p:spTree>
    <p:extLst>
      <p:ext uri="{BB962C8B-B14F-4D97-AF65-F5344CB8AC3E}">
        <p14:creationId xmlns:p14="http://schemas.microsoft.com/office/powerpoint/2010/main" val="1266118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BA0C9-0E69-49CD-B5BE-1F86075C057D}"/>
              </a:ext>
            </a:extLst>
          </p:cNvPr>
          <p:cNvSpPr>
            <a:spLocks noGrp="1"/>
          </p:cNvSpPr>
          <p:nvPr>
            <p:ph type="ctrTitle"/>
          </p:nvPr>
        </p:nvSpPr>
        <p:spPr>
          <a:xfrm>
            <a:off x="1524000" y="0"/>
            <a:ext cx="9144000" cy="881928"/>
          </a:xfrm>
        </p:spPr>
        <p:txBody>
          <a:bodyPr>
            <a:normAutofit/>
          </a:bodyPr>
          <a:lstStyle/>
          <a:p>
            <a:r>
              <a:rPr lang="en-US" sz="4400" b="1" dirty="0">
                <a:latin typeface="Times New Roman" panose="02020603050405020304" pitchFamily="18" charset="0"/>
                <a:cs typeface="Times New Roman" panose="02020603050405020304" pitchFamily="18" charset="0"/>
              </a:rPr>
              <a:t>Budget Summary</a:t>
            </a:r>
          </a:p>
        </p:txBody>
      </p:sp>
      <p:graphicFrame>
        <p:nvGraphicFramePr>
          <p:cNvPr id="3" name="Table 2">
            <a:extLst>
              <a:ext uri="{FF2B5EF4-FFF2-40B4-BE49-F238E27FC236}">
                <a16:creationId xmlns:a16="http://schemas.microsoft.com/office/drawing/2014/main" id="{15A2BC6C-5AA3-41EA-8785-4B25AF50A5EB}"/>
              </a:ext>
            </a:extLst>
          </p:cNvPr>
          <p:cNvGraphicFramePr>
            <a:graphicFrameLocks noGrp="1"/>
          </p:cNvGraphicFramePr>
          <p:nvPr>
            <p:extLst>
              <p:ext uri="{D42A27DB-BD31-4B8C-83A1-F6EECF244321}">
                <p14:modId xmlns:p14="http://schemas.microsoft.com/office/powerpoint/2010/main" val="3496656155"/>
              </p:ext>
            </p:extLst>
          </p:nvPr>
        </p:nvGraphicFramePr>
        <p:xfrm>
          <a:off x="530817" y="881928"/>
          <a:ext cx="10748072" cy="5941188"/>
        </p:xfrm>
        <a:graphic>
          <a:graphicData uri="http://schemas.openxmlformats.org/drawingml/2006/table">
            <a:tbl>
              <a:tblPr/>
              <a:tblGrid>
                <a:gridCol w="3450196">
                  <a:extLst>
                    <a:ext uri="{9D8B030D-6E8A-4147-A177-3AD203B41FA5}">
                      <a16:colId xmlns:a16="http://schemas.microsoft.com/office/drawing/2014/main" val="4113091382"/>
                    </a:ext>
                  </a:extLst>
                </a:gridCol>
                <a:gridCol w="1383259">
                  <a:extLst>
                    <a:ext uri="{9D8B030D-6E8A-4147-A177-3AD203B41FA5}">
                      <a16:colId xmlns:a16="http://schemas.microsoft.com/office/drawing/2014/main" val="426255978"/>
                    </a:ext>
                  </a:extLst>
                </a:gridCol>
                <a:gridCol w="1192464">
                  <a:extLst>
                    <a:ext uri="{9D8B030D-6E8A-4147-A177-3AD203B41FA5}">
                      <a16:colId xmlns:a16="http://schemas.microsoft.com/office/drawing/2014/main" val="4243026936"/>
                    </a:ext>
                  </a:extLst>
                </a:gridCol>
                <a:gridCol w="1192464">
                  <a:extLst>
                    <a:ext uri="{9D8B030D-6E8A-4147-A177-3AD203B41FA5}">
                      <a16:colId xmlns:a16="http://schemas.microsoft.com/office/drawing/2014/main" val="3000636854"/>
                    </a:ext>
                  </a:extLst>
                </a:gridCol>
                <a:gridCol w="1176563">
                  <a:extLst>
                    <a:ext uri="{9D8B030D-6E8A-4147-A177-3AD203B41FA5}">
                      <a16:colId xmlns:a16="http://schemas.microsoft.com/office/drawing/2014/main" val="3897485389"/>
                    </a:ext>
                  </a:extLst>
                </a:gridCol>
                <a:gridCol w="1176563">
                  <a:extLst>
                    <a:ext uri="{9D8B030D-6E8A-4147-A177-3AD203B41FA5}">
                      <a16:colId xmlns:a16="http://schemas.microsoft.com/office/drawing/2014/main" val="2073338195"/>
                    </a:ext>
                  </a:extLst>
                </a:gridCol>
                <a:gridCol w="1176563">
                  <a:extLst>
                    <a:ext uri="{9D8B030D-6E8A-4147-A177-3AD203B41FA5}">
                      <a16:colId xmlns:a16="http://schemas.microsoft.com/office/drawing/2014/main" val="590691247"/>
                    </a:ext>
                  </a:extLst>
                </a:gridCol>
              </a:tblGrid>
              <a:tr h="135027">
                <a:tc>
                  <a:txBody>
                    <a:bodyPr/>
                    <a:lstStyle/>
                    <a:p>
                      <a:pPr algn="ctr" fontAlgn="b"/>
                      <a:r>
                        <a:rPr lang="en-US" sz="800" b="1" i="0" u="none" strike="noStrike" dirty="0">
                          <a:solidFill>
                            <a:srgbClr val="000000"/>
                          </a:solidFill>
                          <a:effectLst/>
                          <a:latin typeface="Calibri" panose="020F0502020204030204" pitchFamily="34" charset="0"/>
                        </a:rPr>
                        <a:t>Title / Detail</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2025 PROPOSED </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2024 BUDGET </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2023 BUDGET </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2023 ACTUAL </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2022 ACTUAL </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2021 ACTUAL </a:t>
                      </a:r>
                    </a:p>
                  </a:txBody>
                  <a:tcPr marL="3373" marR="3373" marT="3373"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45586401"/>
                  </a:ext>
                </a:extLst>
              </a:tr>
              <a:tr h="135027">
                <a:tc>
                  <a:txBody>
                    <a:bodyPr/>
                    <a:lstStyle/>
                    <a:p>
                      <a:pPr algn="l" fontAlgn="b"/>
                      <a:r>
                        <a:rPr lang="en-US" sz="800" b="1" i="0" u="none" strike="noStrike">
                          <a:solidFill>
                            <a:srgbClr val="000000"/>
                          </a:solidFill>
                          <a:effectLst/>
                          <a:latin typeface="Calibri" panose="020F0502020204030204" pitchFamily="34" charset="0"/>
                        </a:rPr>
                        <a:t>EDA</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151,191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150,591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134,175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137,295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113,583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105,402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2710249"/>
                  </a:ext>
                </a:extLst>
              </a:tr>
              <a:tr h="135027">
                <a:tc>
                  <a:txBody>
                    <a:bodyPr/>
                    <a:lstStyle/>
                    <a:p>
                      <a:pPr algn="l" fontAlgn="b"/>
                      <a:r>
                        <a:rPr lang="en-US" sz="800" b="1" i="0" u="none" strike="noStrike">
                          <a:solidFill>
                            <a:srgbClr val="000000"/>
                          </a:solidFill>
                          <a:effectLst/>
                          <a:latin typeface="Calibri" panose="020F0502020204030204" pitchFamily="34" charset="0"/>
                        </a:rPr>
                        <a:t>EDA</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151,866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142,661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134,175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106,163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105,738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228,985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39296230"/>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(675)</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7,930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31,132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7,846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(123,583)</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5607400"/>
                  </a:ext>
                </a:extLst>
              </a:tr>
              <a:tr h="135027">
                <a:tc>
                  <a:txBody>
                    <a:bodyPr/>
                    <a:lstStyle/>
                    <a:p>
                      <a:pPr algn="l" fontAlgn="b"/>
                      <a:r>
                        <a:rPr lang="en-US" sz="800" b="1" i="0" u="none" strike="noStrike">
                          <a:solidFill>
                            <a:srgbClr val="000000"/>
                          </a:solidFill>
                          <a:effectLst/>
                          <a:latin typeface="Calibri" panose="020F0502020204030204" pitchFamily="34" charset="0"/>
                        </a:rPr>
                        <a:t>STREET CONSTRUCTION</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1,431,290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587,790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707,100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609,309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579,311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542,416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0368818"/>
                  </a:ext>
                </a:extLst>
              </a:tr>
              <a:tr h="135027">
                <a:tc>
                  <a:txBody>
                    <a:bodyPr/>
                    <a:lstStyle/>
                    <a:p>
                      <a:pPr algn="l" fontAlgn="b"/>
                      <a:r>
                        <a:rPr lang="en-US" sz="800" b="1" i="0" u="none" strike="noStrike">
                          <a:solidFill>
                            <a:srgbClr val="000000"/>
                          </a:solidFill>
                          <a:effectLst/>
                          <a:latin typeface="Calibri" panose="020F0502020204030204" pitchFamily="34" charset="0"/>
                        </a:rPr>
                        <a:t>STREET CONSTRUCTION</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1,745,576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10,300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400,000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242,698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544,418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753,022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408462"/>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(314,286)</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577,490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307,100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366,611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34,893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(210,606)</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9304402"/>
                  </a:ext>
                </a:extLst>
              </a:tr>
              <a:tr h="135027">
                <a:tc>
                  <a:txBody>
                    <a:bodyPr/>
                    <a:lstStyle/>
                    <a:p>
                      <a:pPr algn="l" fontAlgn="b"/>
                      <a:r>
                        <a:rPr lang="en-US" sz="800" b="1" i="0" u="none" strike="noStrike">
                          <a:solidFill>
                            <a:srgbClr val="000000"/>
                          </a:solidFill>
                          <a:effectLst/>
                          <a:latin typeface="Calibri" panose="020F0502020204030204" pitchFamily="34" charset="0"/>
                        </a:rPr>
                        <a:t>PAVEMENT MANAGEMENT</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367,823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357,255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342,495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359,281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324,906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332,803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1446992"/>
                  </a:ext>
                </a:extLst>
              </a:tr>
              <a:tr h="135027">
                <a:tc>
                  <a:txBody>
                    <a:bodyPr/>
                    <a:lstStyle/>
                    <a:p>
                      <a:pPr algn="l" fontAlgn="b"/>
                      <a:r>
                        <a:rPr lang="en-US" sz="800" b="1" i="0" u="none" strike="noStrike">
                          <a:solidFill>
                            <a:srgbClr val="000000"/>
                          </a:solidFill>
                          <a:effectLst/>
                          <a:latin typeface="Calibri" panose="020F0502020204030204" pitchFamily="34" charset="0"/>
                        </a:rPr>
                        <a:t>PAVEMENT MANAGEMENT</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742,184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235,520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285,825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328,660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402,627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294,998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02794690"/>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(374,361)</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121,735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56,670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30,622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(77,722)</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37,805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52853651"/>
                  </a:ext>
                </a:extLst>
              </a:tr>
              <a:tr h="135027">
                <a:tc>
                  <a:txBody>
                    <a:bodyPr/>
                    <a:lstStyle/>
                    <a:p>
                      <a:pPr algn="l" fontAlgn="b"/>
                      <a:r>
                        <a:rPr lang="en-US" sz="800" b="1" i="0" u="none" strike="noStrike">
                          <a:solidFill>
                            <a:srgbClr val="000000"/>
                          </a:solidFill>
                          <a:effectLst/>
                          <a:latin typeface="Calibri" panose="020F0502020204030204" pitchFamily="34" charset="0"/>
                        </a:rPr>
                        <a:t>WATER FUND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1,908,500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1,765,550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1,675,500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2,008,553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1,867,242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1,758,946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92693893"/>
                  </a:ext>
                </a:extLst>
              </a:tr>
              <a:tr h="135027">
                <a:tc>
                  <a:txBody>
                    <a:bodyPr/>
                    <a:lstStyle/>
                    <a:p>
                      <a:pPr algn="l" fontAlgn="b"/>
                      <a:r>
                        <a:rPr lang="en-US" sz="800" b="1" i="0" u="none" strike="noStrike">
                          <a:solidFill>
                            <a:srgbClr val="000000"/>
                          </a:solidFill>
                          <a:effectLst/>
                          <a:latin typeface="Calibri" panose="020F0502020204030204" pitchFamily="34" charset="0"/>
                        </a:rPr>
                        <a:t>WATER FUND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4,229,217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1,761,975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2,906,326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1,291,090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1,140,512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1,084,429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24011465"/>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(2,320,717)</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3,575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(1,230,826)</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717,463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726,730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674,516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1188453"/>
                  </a:ext>
                </a:extLst>
              </a:tr>
              <a:tr h="135027">
                <a:tc>
                  <a:txBody>
                    <a:bodyPr/>
                    <a:lstStyle/>
                    <a:p>
                      <a:pPr algn="r" fontAlgn="b"/>
                      <a:r>
                        <a:rPr lang="en-US" sz="800" b="1" i="0" u="none" strike="noStrike">
                          <a:solidFill>
                            <a:srgbClr val="000000"/>
                          </a:solidFill>
                          <a:effectLst/>
                          <a:latin typeface="Calibri" panose="020F0502020204030204" pitchFamily="34" charset="0"/>
                        </a:rPr>
                        <a:t>NET CASH FLOW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(1,880,717)</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433,575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(810,826)</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1,169,109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1,154,079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1,099,785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91851024"/>
                  </a:ext>
                </a:extLst>
              </a:tr>
              <a:tr h="135027">
                <a:tc>
                  <a:txBody>
                    <a:bodyPr/>
                    <a:lstStyle/>
                    <a:p>
                      <a:pPr algn="l" fontAlgn="b"/>
                      <a:r>
                        <a:rPr lang="en-US" sz="800" b="1" i="0" u="none" strike="noStrike">
                          <a:solidFill>
                            <a:srgbClr val="000000"/>
                          </a:solidFill>
                          <a:effectLst/>
                          <a:latin typeface="Calibri" panose="020F0502020204030204" pitchFamily="34" charset="0"/>
                        </a:rPr>
                        <a:t>SEWER FUND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2,044,950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1,881,500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1,740,000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2,189,558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1,869,097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1,885,243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29732054"/>
                  </a:ext>
                </a:extLst>
              </a:tr>
              <a:tr h="135027">
                <a:tc>
                  <a:txBody>
                    <a:bodyPr/>
                    <a:lstStyle/>
                    <a:p>
                      <a:pPr algn="l" fontAlgn="b"/>
                      <a:r>
                        <a:rPr lang="en-US" sz="800" b="1" i="0" u="none" strike="noStrike">
                          <a:solidFill>
                            <a:srgbClr val="000000"/>
                          </a:solidFill>
                          <a:effectLst/>
                          <a:latin typeface="Calibri" panose="020F0502020204030204" pitchFamily="34" charset="0"/>
                        </a:rPr>
                        <a:t>SEWER FUND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2,046,253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2,163,409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2,002,844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1,721,064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1,593,377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1,472,253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99135217"/>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(1,303)</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(281,909)</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(262,844)</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468,494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275,721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412,990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63980995"/>
                  </a:ext>
                </a:extLst>
              </a:tr>
              <a:tr h="135027">
                <a:tc>
                  <a:txBody>
                    <a:bodyPr/>
                    <a:lstStyle/>
                    <a:p>
                      <a:pPr algn="r" fontAlgn="b"/>
                      <a:r>
                        <a:rPr lang="en-US" sz="800" b="1" i="0" u="none" strike="noStrike">
                          <a:solidFill>
                            <a:srgbClr val="000000"/>
                          </a:solidFill>
                          <a:effectLst/>
                          <a:latin typeface="Calibri" panose="020F0502020204030204" pitchFamily="34" charset="0"/>
                        </a:rPr>
                        <a:t>NET CASH FLOW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634,679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356,073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331,138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1,106,488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882,670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1,003,562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5223622"/>
                  </a:ext>
                </a:extLst>
              </a:tr>
              <a:tr h="135027">
                <a:tc>
                  <a:txBody>
                    <a:bodyPr/>
                    <a:lstStyle/>
                    <a:p>
                      <a:pPr algn="l" fontAlgn="b"/>
                      <a:r>
                        <a:rPr lang="en-US" sz="800" b="1" i="0" u="none" strike="noStrike">
                          <a:solidFill>
                            <a:srgbClr val="000000"/>
                          </a:solidFill>
                          <a:effectLst/>
                          <a:latin typeface="Calibri" panose="020F0502020204030204" pitchFamily="34" charset="0"/>
                        </a:rPr>
                        <a:t>STORM WATER FUND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287,700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286,525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310,300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325,372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312,872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392,528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86436780"/>
                  </a:ext>
                </a:extLst>
              </a:tr>
              <a:tr h="135027">
                <a:tc>
                  <a:txBody>
                    <a:bodyPr/>
                    <a:lstStyle/>
                    <a:p>
                      <a:pPr algn="l" fontAlgn="b"/>
                      <a:r>
                        <a:rPr lang="en-US" sz="800" b="1" i="0" u="none" strike="noStrike">
                          <a:solidFill>
                            <a:srgbClr val="000000"/>
                          </a:solidFill>
                          <a:effectLst/>
                          <a:latin typeface="Calibri" panose="020F0502020204030204" pitchFamily="34" charset="0"/>
                        </a:rPr>
                        <a:t>STORM WATER FUND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287,244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271,021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251,091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234,407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178,062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210,842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38389126"/>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456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15,504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59,209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90,964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134,810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181,686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2010649"/>
                  </a:ext>
                </a:extLst>
              </a:tr>
              <a:tr h="135027">
                <a:tc>
                  <a:txBody>
                    <a:bodyPr/>
                    <a:lstStyle/>
                    <a:p>
                      <a:pPr algn="r" fontAlgn="b"/>
                      <a:r>
                        <a:rPr lang="en-US" sz="800" b="1" i="0" u="none" strike="noStrike">
                          <a:solidFill>
                            <a:srgbClr val="000000"/>
                          </a:solidFill>
                          <a:effectLst/>
                          <a:latin typeface="Calibri" panose="020F0502020204030204" pitchFamily="34" charset="0"/>
                        </a:rPr>
                        <a:t>NET CASH FLOW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90,456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96,504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134,209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177,322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207,679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241,108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5343759"/>
                  </a:ext>
                </a:extLst>
              </a:tr>
              <a:tr h="135027">
                <a:tc>
                  <a:txBody>
                    <a:bodyPr/>
                    <a:lstStyle/>
                    <a:p>
                      <a:pPr algn="l" fontAlgn="b"/>
                      <a:r>
                        <a:rPr lang="en-US" sz="800" b="1" i="0" u="none" strike="noStrike">
                          <a:solidFill>
                            <a:srgbClr val="000000"/>
                          </a:solidFill>
                          <a:effectLst/>
                          <a:latin typeface="Calibri" panose="020F0502020204030204" pitchFamily="34" charset="0"/>
                        </a:rPr>
                        <a:t>MUNICIPAL LIQUOR FUND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6,185,915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5,859,915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5,143,265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5,641,706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5,226,002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4,558,160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69633851"/>
                  </a:ext>
                </a:extLst>
              </a:tr>
              <a:tr h="135027">
                <a:tc>
                  <a:txBody>
                    <a:bodyPr/>
                    <a:lstStyle/>
                    <a:p>
                      <a:pPr algn="l" fontAlgn="b"/>
                      <a:r>
                        <a:rPr lang="en-US" sz="800" b="1" i="0" u="none" strike="noStrike">
                          <a:solidFill>
                            <a:srgbClr val="000000"/>
                          </a:solidFill>
                          <a:effectLst/>
                          <a:latin typeface="Calibri" panose="020F0502020204030204" pitchFamily="34" charset="0"/>
                        </a:rPr>
                        <a:t>MUNICIPAL LIQUOR FUND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6,172,529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5,879,815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5,229,860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5,438,898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4,900,821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4,550,405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49052851"/>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13,386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(19,900)</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(86,595)</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202,808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325,182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7,756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75571535"/>
                  </a:ext>
                </a:extLst>
              </a:tr>
              <a:tr h="135027">
                <a:tc>
                  <a:txBody>
                    <a:bodyPr/>
                    <a:lstStyle/>
                    <a:p>
                      <a:pPr algn="r" fontAlgn="b"/>
                      <a:r>
                        <a:rPr lang="en-US" sz="800" b="1" i="0" u="none" strike="noStrike">
                          <a:solidFill>
                            <a:srgbClr val="000000"/>
                          </a:solidFill>
                          <a:effectLst/>
                          <a:latin typeface="Calibri" panose="020F0502020204030204" pitchFamily="34" charset="0"/>
                        </a:rPr>
                        <a:t>NET CASH FLOW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88,386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67,600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(11,595)</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285,262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362,166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15,061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97072000"/>
                  </a:ext>
                </a:extLst>
              </a:tr>
              <a:tr h="135027">
                <a:tc>
                  <a:txBody>
                    <a:bodyPr/>
                    <a:lstStyle/>
                    <a:p>
                      <a:pPr algn="l" fontAlgn="b"/>
                      <a:r>
                        <a:rPr lang="en-US" sz="800" b="1" i="0" u="none" strike="noStrike">
                          <a:solidFill>
                            <a:srgbClr val="000000"/>
                          </a:solidFill>
                          <a:effectLst/>
                          <a:latin typeface="Calibri" panose="020F0502020204030204" pitchFamily="34" charset="0"/>
                        </a:rPr>
                        <a:t>CITY TECHNOLOGY</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20,600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23,650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27,000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22,809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24,942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26,370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22840751"/>
                  </a:ext>
                </a:extLst>
              </a:tr>
              <a:tr h="135027">
                <a:tc>
                  <a:txBody>
                    <a:bodyPr/>
                    <a:lstStyle/>
                    <a:p>
                      <a:pPr algn="l" fontAlgn="b"/>
                      <a:r>
                        <a:rPr lang="en-US" sz="800" b="1" i="0" u="none" strike="noStrike">
                          <a:solidFill>
                            <a:srgbClr val="000000"/>
                          </a:solidFill>
                          <a:effectLst/>
                          <a:latin typeface="Calibri" panose="020F0502020204030204" pitchFamily="34" charset="0"/>
                        </a:rPr>
                        <a:t>CITY TECHNOLOGY</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8,897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8,000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26,773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10,585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46,394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24,375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68616239"/>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11,703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15,650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227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12,224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(21,452)</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1,995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2749375"/>
                  </a:ext>
                </a:extLst>
              </a:tr>
              <a:tr h="135027">
                <a:tc>
                  <a:txBody>
                    <a:bodyPr/>
                    <a:lstStyle/>
                    <a:p>
                      <a:pPr algn="l" fontAlgn="b"/>
                      <a:r>
                        <a:rPr lang="en-US" sz="800" b="1" i="0" u="none" strike="noStrike">
                          <a:solidFill>
                            <a:srgbClr val="000000"/>
                          </a:solidFill>
                          <a:effectLst/>
                          <a:latin typeface="Calibri" panose="020F0502020204030204" pitchFamily="34" charset="0"/>
                        </a:rPr>
                        <a:t>CAPITAL IMPROVEMENT</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573,700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750,502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336,902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299,073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655,934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848,233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63065799"/>
                  </a:ext>
                </a:extLst>
              </a:tr>
              <a:tr h="135027">
                <a:tc>
                  <a:txBody>
                    <a:bodyPr/>
                    <a:lstStyle/>
                    <a:p>
                      <a:pPr algn="l" fontAlgn="b"/>
                      <a:r>
                        <a:rPr lang="en-US" sz="800" b="1" i="0" u="none" strike="noStrike">
                          <a:solidFill>
                            <a:srgbClr val="000000"/>
                          </a:solidFill>
                          <a:effectLst/>
                          <a:latin typeface="Calibri" panose="020F0502020204030204" pitchFamily="34" charset="0"/>
                        </a:rPr>
                        <a:t>CAPITAL IMPROVEMENT</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466,223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885,791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650,536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1,845,144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204,349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1,937,321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14707131"/>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107,477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(135,289)</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(313,634)</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(1,546,072)</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451,585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(1,089,087)</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73338973"/>
                  </a:ext>
                </a:extLst>
              </a:tr>
              <a:tr h="135027">
                <a:tc>
                  <a:txBody>
                    <a:bodyPr/>
                    <a:lstStyle/>
                    <a:p>
                      <a:pPr algn="l" fontAlgn="b"/>
                      <a:r>
                        <a:rPr lang="en-US" sz="800" b="1" i="0" u="none" strike="noStrike">
                          <a:solidFill>
                            <a:srgbClr val="000000"/>
                          </a:solidFill>
                          <a:effectLst/>
                          <a:latin typeface="Calibri" panose="020F0502020204030204" pitchFamily="34" charset="0"/>
                        </a:rPr>
                        <a:t>2010B GO IMPR BOND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(726)</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244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98247104"/>
                  </a:ext>
                </a:extLst>
              </a:tr>
              <a:tr h="135027">
                <a:tc>
                  <a:txBody>
                    <a:bodyPr/>
                    <a:lstStyle/>
                    <a:p>
                      <a:pPr algn="l" fontAlgn="b"/>
                      <a:r>
                        <a:rPr lang="en-US" sz="800" b="1" i="0" u="none" strike="noStrike">
                          <a:solidFill>
                            <a:srgbClr val="000000"/>
                          </a:solidFill>
                          <a:effectLst/>
                          <a:latin typeface="Calibri" panose="020F0502020204030204" pitchFamily="34" charset="0"/>
                        </a:rPr>
                        <a:t>2010B GO IMPR BOND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387,156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45031281"/>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(726)</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(386,912)</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4752398"/>
                  </a:ext>
                </a:extLst>
              </a:tr>
              <a:tr h="135027">
                <a:tc>
                  <a:txBody>
                    <a:bodyPr/>
                    <a:lstStyle/>
                    <a:p>
                      <a:pPr algn="l" fontAlgn="b"/>
                      <a:r>
                        <a:rPr lang="en-US" sz="800" b="1" i="0" u="none" strike="noStrike">
                          <a:solidFill>
                            <a:srgbClr val="000000"/>
                          </a:solidFill>
                          <a:effectLst/>
                          <a:latin typeface="Calibri" panose="020F0502020204030204" pitchFamily="34" charset="0"/>
                        </a:rPr>
                        <a:t>2011A IMPROVEMENT BOND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41,289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65,363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110672343"/>
                  </a:ext>
                </a:extLst>
              </a:tr>
              <a:tr h="135027">
                <a:tc>
                  <a:txBody>
                    <a:bodyPr/>
                    <a:lstStyle/>
                    <a:p>
                      <a:pPr algn="l" fontAlgn="b"/>
                      <a:r>
                        <a:rPr lang="en-US" sz="800" b="1" i="0" u="none" strike="noStrike">
                          <a:solidFill>
                            <a:srgbClr val="000000"/>
                          </a:solidFill>
                          <a:effectLst/>
                          <a:latin typeface="Calibri" panose="020F0502020204030204" pitchFamily="34" charset="0"/>
                        </a:rPr>
                        <a:t>2011A IMPROVEMENT BOND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91,215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89,262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99707363"/>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(49,926)</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(23,899)</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54877935"/>
                  </a:ext>
                </a:extLst>
              </a:tr>
              <a:tr h="135027">
                <a:tc>
                  <a:txBody>
                    <a:bodyPr/>
                    <a:lstStyle/>
                    <a:p>
                      <a:pPr algn="l" fontAlgn="b"/>
                      <a:r>
                        <a:rPr lang="en-US" sz="800" b="1" i="0" u="none" strike="noStrike">
                          <a:solidFill>
                            <a:srgbClr val="000000"/>
                          </a:solidFill>
                          <a:effectLst/>
                          <a:latin typeface="Calibri" panose="020F0502020204030204" pitchFamily="34" charset="0"/>
                        </a:rPr>
                        <a:t>2021A GO ABATEMENT BOND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209,785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202,205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210,730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218,673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221,902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1,666,934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06614766"/>
                  </a:ext>
                </a:extLst>
              </a:tr>
              <a:tr h="135027">
                <a:tc>
                  <a:txBody>
                    <a:bodyPr/>
                    <a:lstStyle/>
                    <a:p>
                      <a:pPr algn="l" fontAlgn="b"/>
                      <a:r>
                        <a:rPr lang="en-US" sz="800" b="1" i="0" u="none" strike="noStrike">
                          <a:solidFill>
                            <a:srgbClr val="000000"/>
                          </a:solidFill>
                          <a:effectLst/>
                          <a:latin typeface="Calibri" panose="020F0502020204030204" pitchFamily="34" charset="0"/>
                        </a:rPr>
                        <a:t>2021A GO ABATEMENT BOND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190,900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199,300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192,650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192,738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1,681,740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256,097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60758447"/>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18,885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2,905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18,080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25,936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(1,459,838)</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1,410,837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78317005"/>
                  </a:ext>
                </a:extLst>
              </a:tr>
              <a:tr h="135027">
                <a:tc>
                  <a:txBody>
                    <a:bodyPr/>
                    <a:lstStyle/>
                    <a:p>
                      <a:pPr algn="l" fontAlgn="b"/>
                      <a:r>
                        <a:rPr lang="en-US" sz="800" b="1" i="0" u="none" strike="noStrike">
                          <a:solidFill>
                            <a:srgbClr val="000000"/>
                          </a:solidFill>
                          <a:effectLst/>
                          <a:latin typeface="Calibri" panose="020F0502020204030204" pitchFamily="34" charset="0"/>
                        </a:rPr>
                        <a:t>2014B GO IMPR BOND</a:t>
                      </a:r>
                      <a:r>
                        <a:rPr lang="en-US" sz="800" b="0" i="0" u="none" strike="noStrike">
                          <a:solidFill>
                            <a:srgbClr val="000000"/>
                          </a:solidFill>
                          <a:effectLst/>
                          <a:latin typeface="Calibri" panose="020F0502020204030204" pitchFamily="34" charset="0"/>
                        </a:rPr>
                        <a:t> REVENUES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250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48,437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49,829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49,388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50,196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85739688"/>
                  </a:ext>
                </a:extLst>
              </a:tr>
              <a:tr h="135027">
                <a:tc>
                  <a:txBody>
                    <a:bodyPr/>
                    <a:lstStyle/>
                    <a:p>
                      <a:pPr algn="l" fontAlgn="b"/>
                      <a:r>
                        <a:rPr lang="en-US" sz="800" b="1" i="0" u="none" strike="noStrike">
                          <a:solidFill>
                            <a:srgbClr val="000000"/>
                          </a:solidFill>
                          <a:effectLst/>
                          <a:latin typeface="Calibri" panose="020F0502020204030204" pitchFamily="34" charset="0"/>
                        </a:rPr>
                        <a:t>2014B GO IMPR BOND</a:t>
                      </a:r>
                      <a:r>
                        <a:rPr lang="en-US" sz="800" b="0" i="0" u="none" strike="noStrike">
                          <a:solidFill>
                            <a:srgbClr val="000000"/>
                          </a:solidFill>
                          <a:effectLst/>
                          <a:latin typeface="Calibri" panose="020F0502020204030204" pitchFamily="34" charset="0"/>
                        </a:rPr>
                        <a:t> EXPENDITURES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45,968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46,910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47,096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47,965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48,363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4480486"/>
                  </a:ext>
                </a:extLst>
              </a:tr>
              <a:tr h="135027">
                <a:tc>
                  <a:txBody>
                    <a:bodyPr/>
                    <a:lstStyle/>
                    <a:p>
                      <a:pPr algn="r" fontAlgn="b"/>
                      <a:r>
                        <a:rPr lang="en-US" sz="800" b="1" i="0" u="none" strike="noStrike">
                          <a:solidFill>
                            <a:srgbClr val="000000"/>
                          </a:solidFill>
                          <a:effectLst/>
                          <a:latin typeface="Calibri" panose="020F0502020204030204" pitchFamily="34" charset="0"/>
                        </a:rPr>
                        <a:t>NET INCOME / (LOSS)</a:t>
                      </a:r>
                    </a:p>
                  </a:txBody>
                  <a:tcPr marL="3373" marR="3373" marT="3373"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(45,718)</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1,527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2,733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a:solidFill>
                            <a:srgbClr val="000000"/>
                          </a:solidFill>
                          <a:effectLst/>
                          <a:latin typeface="Calibri" panose="020F0502020204030204" pitchFamily="34" charset="0"/>
                        </a:rPr>
                        <a:t>                 1,423 </a:t>
                      </a:r>
                    </a:p>
                  </a:txBody>
                  <a:tcPr marL="3373" marR="3373" marT="3373"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Calibri" panose="020F0502020204030204" pitchFamily="34" charset="0"/>
                        </a:rPr>
                        <a:t>                 1,834 </a:t>
                      </a:r>
                    </a:p>
                  </a:txBody>
                  <a:tcPr marL="3373" marR="3373" marT="3373"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893818720"/>
                  </a:ext>
                </a:extLst>
              </a:tr>
            </a:tbl>
          </a:graphicData>
        </a:graphic>
      </p:graphicFrame>
    </p:spTree>
    <p:extLst>
      <p:ext uri="{BB962C8B-B14F-4D97-AF65-F5344CB8AC3E}">
        <p14:creationId xmlns:p14="http://schemas.microsoft.com/office/powerpoint/2010/main" val="2513911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15244</TotalTime>
  <Words>3180</Words>
  <Application>Microsoft Office PowerPoint</Application>
  <PresentationFormat>Widescreen</PresentationFormat>
  <Paragraphs>1327</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Calibri Light</vt:lpstr>
      <vt:lpstr>Times New Roman</vt:lpstr>
      <vt:lpstr>Office Theme</vt:lpstr>
      <vt:lpstr>2025 Final Budget &amp; Levy Adoption</vt:lpstr>
      <vt:lpstr>Public Input / Discussion</vt:lpstr>
      <vt:lpstr>Fiscal Management</vt:lpstr>
      <vt:lpstr>Components of Municipal Budget</vt:lpstr>
      <vt:lpstr>Property Tax Calculation</vt:lpstr>
      <vt:lpstr>PowerPoint Presentation</vt:lpstr>
      <vt:lpstr>Budget Options to Consider</vt:lpstr>
      <vt:lpstr>Budget Summary</vt:lpstr>
      <vt:lpstr>Budget Summary</vt:lpstr>
      <vt:lpstr>Fiscal Management</vt:lpstr>
      <vt:lpstr>Considerations in Setting Levy</vt:lpstr>
      <vt:lpstr>Proposed Levy</vt:lpstr>
      <vt:lpstr>Levy History</vt:lpstr>
      <vt:lpstr>Levy or Tax Rate?</vt:lpstr>
      <vt:lpstr>PowerPoint Presentation</vt:lpstr>
      <vt:lpstr>PowerPoint Presentation</vt:lpstr>
      <vt:lpstr>PowerPoint Presentation</vt:lpstr>
      <vt:lpstr>PowerPoint Presentation</vt:lpstr>
      <vt:lpstr>PowerPoint Presentation</vt:lpstr>
      <vt:lpstr>PowerPoint Presentation</vt:lpstr>
      <vt:lpstr>Proposed Tax Rate</vt:lpstr>
      <vt:lpstr>Tax Rate History</vt:lpstr>
      <vt:lpstr>Levy / Tax Rate History</vt:lpstr>
      <vt:lpstr>Competitive Metric</vt:lpstr>
      <vt:lpstr>Competitive Metric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Preliminary Budget &amp; Levy Adoption</dc:title>
  <dc:creator>Mike Betker</dc:creator>
  <cp:lastModifiedBy>Mike Betker</cp:lastModifiedBy>
  <cp:revision>57</cp:revision>
  <cp:lastPrinted>2019-12-03T23:09:37Z</cp:lastPrinted>
  <dcterms:created xsi:type="dcterms:W3CDTF">2019-08-30T19:14:13Z</dcterms:created>
  <dcterms:modified xsi:type="dcterms:W3CDTF">2024-12-03T20:37:50Z</dcterms:modified>
</cp:coreProperties>
</file>